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101"/>
  </p:notesMasterIdLst>
  <p:sldIdLst>
    <p:sldId id="256" r:id="rId2"/>
    <p:sldId id="257" r:id="rId3"/>
    <p:sldId id="351" r:id="rId4"/>
    <p:sldId id="356" r:id="rId5"/>
    <p:sldId id="357" r:id="rId6"/>
    <p:sldId id="506" r:id="rId7"/>
    <p:sldId id="505"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Lst>
  <p:sldSz cx="9144000" cy="5143500" type="screen16x9"/>
  <p:notesSz cx="6858000" cy="9144000"/>
  <p:embeddedFontLst>
    <p:embeddedFont>
      <p:font typeface="Roboto" panose="02000000000000000000" pitchFamily="2" charset="0"/>
      <p:regular r:id="rId102"/>
      <p:bold r:id="rId103"/>
      <p:italic r:id="rId104"/>
      <p:boldItalic r:id="rId105"/>
    </p:embeddedFont>
    <p:embeddedFont>
      <p:font typeface="Roboto Light" panose="02000000000000000000" pitchFamily="2" charset="0"/>
      <p:regular r:id="rId106"/>
      <p:bold r:id="rId107"/>
      <p:italic r:id="rId108"/>
      <p:boldItalic r:id="rId109"/>
    </p:embeddedFont>
    <p:embeddedFont>
      <p:font typeface="Roboto Medium" panose="02000000000000000000" pitchFamily="2" charset="0"/>
      <p:regular r:id="rId110"/>
      <p:bold r:id="rId111"/>
      <p:italic r:id="rId112"/>
      <p:boldItalic r:id="rId113"/>
    </p:embeddedFont>
    <p:embeddedFont>
      <p:font typeface="Roboto Thin" panose="02000000000000000000" pitchFamily="2"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D12380-B650-4FCC-8426-696EDC3700B5}">
  <a:tblStyle styleId="{40D12380-B650-4FCC-8426-696EDC3700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2"/>
  </p:normalViewPr>
  <p:slideViewPr>
    <p:cSldViewPr snapToGrid="0" snapToObjects="1">
      <p:cViewPr varScale="1">
        <p:scale>
          <a:sx n="139" d="100"/>
          <a:sy n="139" d="100"/>
        </p:scale>
        <p:origin x="176"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54ab1329f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54ab1329f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5543952a7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5543952a7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shutterstock_196005458</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5543952a7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5543952a7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shutterstock_746652745</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5543952a7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5543952a7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shutterstock_703232770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543952a7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5543952a7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shutterstock_91508951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5543952a7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543952a7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shutterstock_787784326</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543952a7f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543952a7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shutterstock_279072509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543952a7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543952a7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5543952a7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5543952a7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5543952a7f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5543952a7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was recreated.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5543952a7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5543952a7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shutterstock_1049641082</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543952a7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543952a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a:t>
            </a:r>
            <a:r>
              <a:rPr lang="en"/>
              <a:t>1023343447</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5543952a7f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5543952a7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shutterstock_1308705436</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5543952a7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5543952a7f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5543952a7f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5543952a7f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Image was recreated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5543952a7f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5543952a7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from: https://seekingalpha.com/article/4255461-march-new-housing-construction-making-bottom-close-recessionary-levels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5543952a7f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5543952a7f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5543952a7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5543952a7f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5543952a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5543952a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5543952a7f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5543952a7f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5543952a7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5543952a7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5543952a7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5543952a7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589095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543952a7f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543952a7f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5543952a7f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5543952a7f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5543952a7f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5543952a7f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5543952a7f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5543952a7f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5543952a7f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5543952a7f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5543952a7f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5543952a7f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5543952a7f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5543952a7f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shutterstock_667830277</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5543952a7f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5543952a7f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shutterstock_215771662</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5543952a7f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5543952a7f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shutterstock_1191758596</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5543952a7f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5543952a7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shutterstock_137111177</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613962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55670eb0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55670eb0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shutterstock_643629568</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55670eb0d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55670eb0d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shutterstock_235089946</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55670eb0d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55670eb0d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55670eb0d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55670eb0d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55670eb0d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55670eb0d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55670eb0d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55670eb0d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shutterstock_468051026</a:t>
            </a:r>
            <a:endParaRPr/>
          </a:p>
          <a:p>
            <a:pPr marL="0" lvl="0" indent="0" algn="l" rtl="0">
              <a:spcBef>
                <a:spcPts val="0"/>
              </a:spcBef>
              <a:spcAft>
                <a:spcPts val="0"/>
              </a:spcAft>
              <a:buNone/>
            </a:pPr>
            <a:r>
              <a:rPr lang="en"/>
              <a:t>shutterstock_441287701</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55670eb0d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55670eb0d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55670eb0d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55670eb0d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58bd3d42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58bd3d42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55670eb0d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55670eb0d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shutterstock_468051026</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265149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55670eb0d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55670eb0d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55670eb0df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55670eb0df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55670eb0d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55670eb0d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shutterstock_468051026</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55670eb0d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55670eb0d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55670eb0d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55670eb0d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55670eb0df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55670eb0d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shutterstock_468051026</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55670eb0df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55670eb0d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55670eb0df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55670eb0df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558bd3d42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558bd3d42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558bd3d4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558bd3d4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from Yelp considered “low-risk”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4644867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558bd3d42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558bd3d42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558bd3d42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558bd3d42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Logos considered “low-risk”</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558bd3d42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558bd3d42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558bd3d42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558bd3d42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558bd3d42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558bd3d42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558bd3d42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558bd3d42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558bd3d42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558bd3d42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558bd3d42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558bd3d42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558bd3d42e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558bd3d42e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558bd3d42e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558bd3d42e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1924127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558bd3d42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558bd3d42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558bd3d42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558bd3d42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558bd3d42e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558bd3d42e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558bd3d42e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558bd3d42e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558bd3d42e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558bd3d42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558bd3d42e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558bd3d42e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558bd3d42e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558bd3d42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558bd3d42e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558bd3d42e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558bd3d42e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558bd3d42e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558bd3d42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558bd3d42e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5543952a7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5543952a7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558bd3d42e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558bd3d42e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558bd3d42e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558bd3d42e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shutterstock_468051026</a:t>
            </a:r>
            <a:endParaRPr>
              <a:solidFill>
                <a:schemeClr val="dk1"/>
              </a:solidFill>
            </a:endParaRPr>
          </a:p>
          <a:p>
            <a:pPr marL="0" lvl="0" indent="0" algn="l" rtl="0">
              <a:spcBef>
                <a:spcPts val="0"/>
              </a:spcBef>
              <a:spcAft>
                <a:spcPts val="0"/>
              </a:spcAft>
              <a:buNone/>
            </a:pPr>
            <a:r>
              <a:rPr lang="en">
                <a:solidFill>
                  <a:schemeClr val="dk1"/>
                </a:solidFill>
              </a:rPr>
              <a:t>shutterstock_441287701</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558bd3d42e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558bd3d42e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Yelp logo considered “low-risk”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558bd3d42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558bd3d42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558bd3d42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558bd3d42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558bd3d42e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558bd3d42e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558bd3d42e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558bd3d42e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Yelp logo considered “low-risk”</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558bd3d42e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558bd3d42e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shutterstock_78016495</a:t>
            </a:r>
            <a:endParaRPr/>
          </a:p>
          <a:p>
            <a:pPr marL="0" lvl="0" indent="0" algn="l" rtl="0">
              <a:spcBef>
                <a:spcPts val="0"/>
              </a:spcBef>
              <a:spcAft>
                <a:spcPts val="0"/>
              </a:spcAft>
              <a:buNone/>
            </a:pPr>
            <a:r>
              <a:rPr lang="en"/>
              <a:t>shutterstock_234673435.</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558bd3d42e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558bd3d42e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shutterstock_244454620</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558bd3d42e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4" name="Google Shape;2014;g558bd3d42e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543952a7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543952a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558bd3d42e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558bd3d42e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558bd3d42e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558bd3d42e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558bd3d42e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558bd3d42e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558bd3d42e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558bd3d42e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558bd3d42e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558bd3d42e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558bd3d42e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558bd3d42e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558bd3d42e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558bd3d42e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558bd3d42e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558bd3d42e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58c164585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58c164585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558bd3d42e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558bd3d42e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87" name="Google Shape;87;p1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 name="Google Shape;88;p1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89" name="Google Shape;89;p1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93" name="Google Shape;93;p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4" name="Google Shape;94;p1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7" name="Google Shape;97;p1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 name="Google Shape;98;p1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99" name="Google Shape;99;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 name="Google Shape;108;p1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09" name="Google Shape;109;p1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 name="Google Shape;115;p1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7" name="Google Shape;117;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9" name="Google Shape;119;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23" name="Google Shape;123;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 name="Google Shape;125;p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 name="Google Shape;127;p1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28" name="Google Shape;128;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9" name="Google Shape;129;p1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1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Google Shape;137;p1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9" name="Google Shape;139;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0" name="Google Shape;140;p1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5" name="Google Shape;145;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6" name="Google Shape;146;p1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1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 name="Google Shape;148;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0" name="Google Shape;150;p1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1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58" name="Google Shape;158;p1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60" name="Google Shape;16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 name="Google Shape;161;p1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62"/>
        <p:cNvGrpSpPr/>
        <p:nvPr/>
      </p:nvGrpSpPr>
      <p:grpSpPr>
        <a:xfrm>
          <a:off x="0" y="0"/>
          <a:ext cx="0" cy="0"/>
          <a:chOff x="0" y="0"/>
          <a:chExt cx="0" cy="0"/>
        </a:xfrm>
      </p:grpSpPr>
      <p:sp>
        <p:nvSpPr>
          <p:cNvPr id="163" name="Google Shape;163;p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4" name="Google Shape;16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66" name="Google Shape;166;p1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67" name="Google Shape;167;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1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 name="Google Shape;169;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 name="Google Shape;170;p1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 name="Google Shape;171;p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 name="Google Shape;17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 name="Google Shape;17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9" name="Google Shape;17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2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 name="Google Shape;198;p2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 name="Google Shape;20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3" name="Google Shape;20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4" name="Google Shape;20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6" name="Google Shape;20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 name="Google Shape;220;p2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 name="Google Shape;225;p2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 name="Google Shape;234;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 name="Google Shape;235;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6" name="Google Shape;236;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8" name="Google Shape;238;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 name="Google Shape;243;p2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2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2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2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2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 name="Google Shape;266;p2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 name="Google Shape;267;p2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 name="Google Shape;271;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2" name="Google Shape;272;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 name="Google Shape;273;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5" name="Google Shape;275;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2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2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2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2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2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9" name="Google Shape;309;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0" name="Google Shape;310;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2" name="Google Shape;312;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2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 name="Google Shape;322;p2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7" name="Google Shape;327;p2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2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2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2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47"/>
        <p:cNvGrpSpPr/>
        <p:nvPr/>
      </p:nvGrpSpPr>
      <p:grpSpPr>
        <a:xfrm>
          <a:off x="0" y="0"/>
          <a:ext cx="0" cy="0"/>
          <a:chOff x="0" y="0"/>
          <a:chExt cx="0" cy="0"/>
        </a:xfrm>
      </p:grpSpPr>
      <p:sp>
        <p:nvSpPr>
          <p:cNvPr id="348" name="Google Shape;348;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 name="Google Shape;349;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0" name="Google Shape;350;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3" name="Google Shape;353;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 name="Google Shape;354;p2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2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2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2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2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2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 name="Google Shape;374;p2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2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2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 name="Google Shape;384;p2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2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 name="Google Shape;389;p2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394"/>
        <p:cNvGrpSpPr/>
        <p:nvPr/>
      </p:nvGrpSpPr>
      <p:grpSpPr>
        <a:xfrm>
          <a:off x="0" y="0"/>
          <a:ext cx="0" cy="0"/>
          <a:chOff x="0" y="0"/>
          <a:chExt cx="0" cy="0"/>
        </a:xfrm>
      </p:grpSpPr>
      <p:sp>
        <p:nvSpPr>
          <p:cNvPr id="395" name="Google Shape;395;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7" name="Google Shape;39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8" name="Google Shape;39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2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2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2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2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2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2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2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2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2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2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2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2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41"/>
        <p:cNvGrpSpPr/>
        <p:nvPr/>
      </p:nvGrpSpPr>
      <p:grpSpPr>
        <a:xfrm>
          <a:off x="0" y="0"/>
          <a:ext cx="0" cy="0"/>
          <a:chOff x="0" y="0"/>
          <a:chExt cx="0" cy="0"/>
        </a:xfrm>
      </p:grpSpPr>
      <p:sp>
        <p:nvSpPr>
          <p:cNvPr id="442" name="Google Shape;442;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5" name="Google Shape;445;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7" name="Google Shape;447;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2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8" name="Google Shape;46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9" name="Google Shape;46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1" name="Google Shape;47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6" name="Google Shape;476;p2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2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83"/>
        <p:cNvGrpSpPr/>
        <p:nvPr/>
      </p:nvGrpSpPr>
      <p:grpSpPr>
        <a:xfrm>
          <a:off x="0" y="0"/>
          <a:ext cx="0" cy="0"/>
          <a:chOff x="0" y="0"/>
          <a:chExt cx="0" cy="0"/>
        </a:xfrm>
      </p:grpSpPr>
      <p:sp>
        <p:nvSpPr>
          <p:cNvPr id="484" name="Google Shape;484;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6" name="Google Shape;486;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7" name="Google Shape;48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9" name="Google Shape;489;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07" name="Google Shape;507;p2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2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2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3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3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3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1" name="Google Shape;61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2" name="Google Shape;61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3" name="Google Shape;613;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5" name="Google Shape;615;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6" name="Google Shape;616;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5" name="Google Shape;625;p3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4" name="Google Shape;634;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5" name="Google Shape;635;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7" name="Google Shape;637;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4" name="Google Shape;644;p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7" name="Google Shape;647;p3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6" name="Google Shape;65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7" name="Google Shape;657;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9" name="Google Shape;659;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9" name="Google Shape;669;p3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8" name="Google Shape;678;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9" name="Google Shape;679;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1" name="Google Shape;681;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3" name="Google Shape;693;p3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3" name="Google Shape;703;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4" name="Google Shape;704;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6" name="Google Shape;706;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8" name="Google Shape;718;p3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8" name="Google Shape;72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9" name="Google Shape;729;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1" name="Google Shape;731;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3" name="Google Shape;743;p4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3" name="Google Shape;753;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4" name="Google Shape;754;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6" name="Google Shape;756;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8" name="Google Shape;768;p4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8" name="Google Shape;77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9" name="Google Shape;77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1" name="Google Shape;78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3" name="Google Shape;78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5" name="Google Shape;795;p4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6" name="Google Shape;80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7" name="Google Shape;80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09" name="Google Shape;80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0" name="Google Shape;81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3" name="Google Shape;823;p4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4" name="Google Shape;834;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5" name="Google Shape;835;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7" name="Google Shape;837;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1" name="Google Shape;851;p4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2" name="Google Shape;86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3" name="Google Shape;863;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5" name="Google Shape;86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6" name="Google Shape;866;p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79" name="Google Shape;879;p4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86"/>
        <p:cNvGrpSpPr/>
        <p:nvPr/>
      </p:nvGrpSpPr>
      <p:grpSpPr>
        <a:xfrm>
          <a:off x="0" y="0"/>
          <a:ext cx="0" cy="0"/>
          <a:chOff x="0" y="0"/>
          <a:chExt cx="0" cy="0"/>
        </a:xfrm>
      </p:grpSpPr>
      <p:sp>
        <p:nvSpPr>
          <p:cNvPr id="887" name="Google Shape;88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89" name="Google Shape;88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0" name="Google Shape;890;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2" name="Google Shape;89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9" name="Google Shape;909;p4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17"/>
        <p:cNvGrpSpPr/>
        <p:nvPr/>
      </p:nvGrpSpPr>
      <p:grpSpPr>
        <a:xfrm>
          <a:off x="0" y="0"/>
          <a:ext cx="0" cy="0"/>
          <a:chOff x="0" y="0"/>
          <a:chExt cx="0" cy="0"/>
        </a:xfrm>
      </p:grpSpPr>
      <p:sp>
        <p:nvSpPr>
          <p:cNvPr id="918" name="Google Shape;918;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0" name="Google Shape;920;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1" name="Google Shape;921;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3" name="Google Shape;92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0" name="Google Shape;940;p4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48"/>
        <p:cNvGrpSpPr/>
        <p:nvPr/>
      </p:nvGrpSpPr>
      <p:grpSpPr>
        <a:xfrm>
          <a:off x="0" y="0"/>
          <a:ext cx="0" cy="0"/>
          <a:chOff x="0" y="0"/>
          <a:chExt cx="0" cy="0"/>
        </a:xfrm>
      </p:grpSpPr>
      <p:sp>
        <p:nvSpPr>
          <p:cNvPr id="949" name="Google Shape;949;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1" name="Google Shape;951;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2" name="Google Shape;952;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4" name="Google Shape;954;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1" name="Google Shape;971;p4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79"/>
        <p:cNvGrpSpPr/>
        <p:nvPr/>
      </p:nvGrpSpPr>
      <p:grpSpPr>
        <a:xfrm>
          <a:off x="0" y="0"/>
          <a:ext cx="0" cy="0"/>
          <a:chOff x="0" y="0"/>
          <a:chExt cx="0" cy="0"/>
        </a:xfrm>
      </p:grpSpPr>
      <p:sp>
        <p:nvSpPr>
          <p:cNvPr id="980" name="Google Shape;98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2" name="Google Shape;98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3" name="Google Shape;98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5" name="Google Shape;98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0" name="Google Shape;1000;p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2" name="Google Shape;1002;p4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12" name="Google Shape;1012;p5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3" name="Google Shape;1013;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4" name="Google Shape;1014;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5" name="Google Shape;55;p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0" name="Google Shape;1020;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21" name="Google Shape;1021;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2" name="Google Shape;1022;p5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28" name="Google Shape;102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1033" name="Google Shape;1033;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36" name="Google Shape;1036;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37" name="Google Shape;1037;p5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38" name="Google Shape;1038;p5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44" name="Google Shape;1044;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Blank Screen">
  <p:cSld name="CUSTOM_3_1">
    <p:spTree>
      <p:nvGrpSpPr>
        <p:cNvPr id="1" name="Shape 1050"/>
        <p:cNvGrpSpPr/>
        <p:nvPr/>
      </p:nvGrpSpPr>
      <p:grpSpPr>
        <a:xfrm>
          <a:off x="0" y="0"/>
          <a:ext cx="0" cy="0"/>
          <a:chOff x="0" y="0"/>
          <a:chExt cx="0" cy="0"/>
        </a:xfrm>
      </p:grpSpPr>
      <p:sp>
        <p:nvSpPr>
          <p:cNvPr id="1051" name="Google Shape;105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1" y="4814223"/>
            <a:ext cx="9155741" cy="343311"/>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013">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490391"/>
          </a:xfrm>
        </p:spPr>
        <p:txBody>
          <a:bodyPr numCol="1">
            <a:normAutofit/>
          </a:bodyPr>
          <a:lstStyle>
            <a:lvl1pPr algn="l">
              <a:defRPr sz="18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4905177"/>
            <a:ext cx="2787650" cy="184666"/>
          </a:xfrm>
          <a:prstGeom prst="rect">
            <a:avLst/>
          </a:prstGeom>
          <a:noFill/>
        </p:spPr>
        <p:txBody>
          <a:bodyPr wrap="square" numCol="1" rtlCol="0">
            <a:spAutoFit/>
          </a:bodyPr>
          <a:lstStyle/>
          <a:p>
            <a:pPr algn="r"/>
            <a:r>
              <a:rPr lang="en-US" sz="600" dirty="0">
                <a:solidFill>
                  <a:schemeClr val="bg1"/>
                </a:solidFill>
                <a:latin typeface="Arial" panose="020B0604020202020204" pitchFamily="34" charset="0"/>
                <a:cs typeface="Arial" panose="020B0604020202020204" pitchFamily="34" charset="0"/>
              </a:rPr>
              <a:t>© </a:t>
            </a:r>
            <a:r>
              <a:rPr lang="en-US" sz="6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6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6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490391"/>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217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65" name="Google Shape;65;p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5" name="Google Shape;75;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 name="Google Shape;80;p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 name="Google Shape;81;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 name="Google Shape;83;p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4"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seekingalpha.com/article/4255461-march-new-housing-construction-making-bottom-close-recessionary-levels"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56.xml"/><Relationship Id="rId5" Type="http://schemas.openxmlformats.org/officeDocument/2006/relationships/image" Target="../media/image35.jpg"/><Relationship Id="rId4" Type="http://schemas.openxmlformats.org/officeDocument/2006/relationships/image" Target="../media/image34.jp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73.gi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56.xml"/><Relationship Id="rId5" Type="http://schemas.openxmlformats.org/officeDocument/2006/relationships/image" Target="../media/image38.jpg"/><Relationship Id="rId4"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9.xml"/><Relationship Id="rId5" Type="http://schemas.openxmlformats.org/officeDocument/2006/relationships/image" Target="../media/image81.png"/><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73.gif"/></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73.gif"/></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73.gi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1.xml"/><Relationship Id="rId1"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57"/>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Zen of Data</a:t>
            </a:r>
            <a:endParaRPr/>
          </a:p>
        </p:txBody>
      </p:sp>
      <p:sp>
        <p:nvSpPr>
          <p:cNvPr id="1057" name="Google Shape;1057;p5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083" name="Google Shape;1083;p61"/>
          <p:cNvPicPr preferRelativeResize="0"/>
          <p:nvPr/>
        </p:nvPicPr>
        <p:blipFill>
          <a:blip r:embed="rId3">
            <a:alphaModFix/>
          </a:blip>
          <a:stretch>
            <a:fillRect/>
          </a:stretch>
        </p:blipFill>
        <p:spPr>
          <a:xfrm>
            <a:off x="0" y="5"/>
            <a:ext cx="9130498" cy="5143500"/>
          </a:xfrm>
          <a:prstGeom prst="rect">
            <a:avLst/>
          </a:prstGeom>
          <a:noFill/>
          <a:ln>
            <a:noFill/>
          </a:ln>
        </p:spPr>
      </p:pic>
      <p:sp>
        <p:nvSpPr>
          <p:cNvPr id="1084" name="Google Shape;1084;p61"/>
          <p:cNvSpPr/>
          <p:nvPr/>
        </p:nvSpPr>
        <p:spPr>
          <a:xfrm>
            <a:off x="6750" y="0"/>
            <a:ext cx="3117600" cy="5143500"/>
          </a:xfrm>
          <a:prstGeom prst="rect">
            <a:avLst/>
          </a:prstGeom>
          <a:solidFill>
            <a:srgbClr val="000000">
              <a:alpha val="86140"/>
            </a:srgbClr>
          </a:solidFill>
          <a:ln>
            <a:noFill/>
          </a:ln>
        </p:spPr>
        <p:txBody>
          <a:bodyPr spcFirstLastPara="1" wrap="square" lIns="91425" tIns="1554475" rIns="91425" bIns="91425" anchor="t"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Digitized</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Data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(Creation)</a:t>
            </a:r>
            <a:endParaRPr sz="3000">
              <a:solidFill>
                <a:schemeClr val="accent6"/>
              </a:solidFill>
              <a:latin typeface="Roboto"/>
              <a:ea typeface="Roboto"/>
              <a:cs typeface="Roboto"/>
              <a:sym typeface="Roboto"/>
            </a:endParaRPr>
          </a:p>
        </p:txBody>
      </p:sp>
      <p:sp>
        <p:nvSpPr>
          <p:cNvPr id="1085" name="Google Shape;1085;p61"/>
          <p:cNvSpPr/>
          <p:nvPr/>
        </p:nvSpPr>
        <p:spPr>
          <a:xfrm>
            <a:off x="1023350" y="393850"/>
            <a:ext cx="954900" cy="9549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200">
                <a:solidFill>
                  <a:schemeClr val="accent6"/>
                </a:solidFill>
                <a:latin typeface="Roboto Thin"/>
                <a:ea typeface="Roboto Thin"/>
                <a:cs typeface="Roboto Thin"/>
                <a:sym typeface="Roboto Thin"/>
              </a:rPr>
              <a:t>1</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1090" name="Google Shape;1090;p62"/>
          <p:cNvPicPr preferRelativeResize="0"/>
          <p:nvPr/>
        </p:nvPicPr>
        <p:blipFill rotWithShape="1">
          <a:blip r:embed="rId3">
            <a:alphaModFix/>
          </a:blip>
          <a:srcRect l="69" r="79"/>
          <a:stretch/>
        </p:blipFill>
        <p:spPr>
          <a:xfrm>
            <a:off x="0" y="0"/>
            <a:ext cx="9130498" cy="5143503"/>
          </a:xfrm>
          <a:prstGeom prst="rect">
            <a:avLst/>
          </a:prstGeom>
          <a:noFill/>
          <a:ln>
            <a:noFill/>
          </a:ln>
        </p:spPr>
      </p:pic>
      <p:sp>
        <p:nvSpPr>
          <p:cNvPr id="1091" name="Google Shape;1091;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092" name="Google Shape;1092;p62"/>
          <p:cNvSpPr/>
          <p:nvPr/>
        </p:nvSpPr>
        <p:spPr>
          <a:xfrm>
            <a:off x="6750" y="0"/>
            <a:ext cx="3117600" cy="5143500"/>
          </a:xfrm>
          <a:prstGeom prst="rect">
            <a:avLst/>
          </a:prstGeom>
          <a:solidFill>
            <a:srgbClr val="000000">
              <a:alpha val="86140"/>
            </a:srgbClr>
          </a:solidFill>
          <a:ln>
            <a:noFill/>
          </a:ln>
        </p:spPr>
        <p:txBody>
          <a:bodyPr spcFirstLastPara="1" wrap="square" lIns="91425" tIns="1554475" rIns="91425" bIns="91425" anchor="t"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Analytic Tools </a:t>
            </a:r>
            <a:r>
              <a:rPr lang="en" sz="3000">
                <a:solidFill>
                  <a:schemeClr val="accent6"/>
                </a:solidFill>
                <a:latin typeface="Roboto"/>
                <a:ea typeface="Roboto"/>
                <a:cs typeface="Roboto"/>
                <a:sym typeface="Roboto"/>
              </a:rPr>
              <a:t>(Synthesis)</a:t>
            </a:r>
            <a:endParaRPr sz="3000">
              <a:solidFill>
                <a:schemeClr val="accent6"/>
              </a:solidFill>
              <a:latin typeface="Roboto"/>
              <a:ea typeface="Roboto"/>
              <a:cs typeface="Roboto"/>
              <a:sym typeface="Roboto"/>
            </a:endParaRPr>
          </a:p>
        </p:txBody>
      </p:sp>
      <p:sp>
        <p:nvSpPr>
          <p:cNvPr id="1093" name="Google Shape;1093;p62"/>
          <p:cNvSpPr/>
          <p:nvPr/>
        </p:nvSpPr>
        <p:spPr>
          <a:xfrm>
            <a:off x="1023350" y="393850"/>
            <a:ext cx="954900" cy="9549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accent6"/>
                </a:solidFill>
                <a:latin typeface="Roboto Thin"/>
                <a:ea typeface="Roboto Thin"/>
                <a:cs typeface="Roboto Thin"/>
                <a:sym typeface="Roboto Thin"/>
              </a:rPr>
              <a:t>2</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pic>
        <p:nvPicPr>
          <p:cNvPr id="1098" name="Google Shape;1098;p63"/>
          <p:cNvPicPr preferRelativeResize="0"/>
          <p:nvPr/>
        </p:nvPicPr>
        <p:blipFill rotWithShape="1">
          <a:blip r:embed="rId3">
            <a:alphaModFix/>
          </a:blip>
          <a:srcRect l="69" r="79"/>
          <a:stretch/>
        </p:blipFill>
        <p:spPr>
          <a:xfrm>
            <a:off x="6750" y="0"/>
            <a:ext cx="9130498" cy="5143500"/>
          </a:xfrm>
          <a:prstGeom prst="rect">
            <a:avLst/>
          </a:prstGeom>
          <a:noFill/>
          <a:ln>
            <a:noFill/>
          </a:ln>
        </p:spPr>
      </p:pic>
      <p:sp>
        <p:nvSpPr>
          <p:cNvPr id="1099" name="Google Shape;1099;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100" name="Google Shape;1100;p63"/>
          <p:cNvSpPr/>
          <p:nvPr/>
        </p:nvSpPr>
        <p:spPr>
          <a:xfrm>
            <a:off x="6750" y="0"/>
            <a:ext cx="3117600" cy="5143500"/>
          </a:xfrm>
          <a:prstGeom prst="rect">
            <a:avLst/>
          </a:prstGeom>
          <a:solidFill>
            <a:srgbClr val="000000">
              <a:alpha val="86140"/>
            </a:srgbClr>
          </a:solidFill>
          <a:ln>
            <a:noFill/>
          </a:ln>
        </p:spPr>
        <p:txBody>
          <a:bodyPr spcFirstLastPara="1" wrap="square" lIns="91425" tIns="1554475" rIns="91425" bIns="91425" anchor="t"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Accelerating Search for Actionable Insight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(Value) </a:t>
            </a:r>
            <a:endParaRPr sz="3000">
              <a:solidFill>
                <a:schemeClr val="accent6"/>
              </a:solidFill>
              <a:latin typeface="Roboto"/>
              <a:ea typeface="Roboto"/>
              <a:cs typeface="Roboto"/>
              <a:sym typeface="Roboto"/>
            </a:endParaRPr>
          </a:p>
        </p:txBody>
      </p:sp>
      <p:sp>
        <p:nvSpPr>
          <p:cNvPr id="1101" name="Google Shape;1101;p63"/>
          <p:cNvSpPr/>
          <p:nvPr/>
        </p:nvSpPr>
        <p:spPr>
          <a:xfrm>
            <a:off x="1023350" y="393850"/>
            <a:ext cx="954900" cy="9549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accent6"/>
                </a:solidFill>
                <a:latin typeface="Roboto Thin"/>
                <a:ea typeface="Roboto Thin"/>
                <a:cs typeface="Roboto Thin"/>
                <a:sym typeface="Roboto Thin"/>
              </a:rPr>
              <a:t>3</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pic>
        <p:nvPicPr>
          <p:cNvPr id="1106" name="Google Shape;1106;p64"/>
          <p:cNvPicPr preferRelativeResize="0"/>
          <p:nvPr/>
        </p:nvPicPr>
        <p:blipFill>
          <a:blip r:embed="rId3">
            <a:alphaModFix/>
          </a:blip>
          <a:stretch>
            <a:fillRect/>
          </a:stretch>
        </p:blipFill>
        <p:spPr>
          <a:xfrm>
            <a:off x="-12300" y="0"/>
            <a:ext cx="9144000" cy="5143500"/>
          </a:xfrm>
          <a:prstGeom prst="rect">
            <a:avLst/>
          </a:prstGeom>
          <a:noFill/>
          <a:ln>
            <a:noFill/>
          </a:ln>
        </p:spPr>
      </p:pic>
      <p:sp>
        <p:nvSpPr>
          <p:cNvPr id="1107" name="Google Shape;1107;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108" name="Google Shape;1108;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9" name="Google Shape;1109;p64"/>
          <p:cNvSpPr txBox="1"/>
          <p:nvPr/>
        </p:nvSpPr>
        <p:spPr>
          <a:xfrm>
            <a:off x="409425" y="694000"/>
            <a:ext cx="4284000" cy="29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chemeClr val="dk1"/>
                </a:solidFill>
                <a:latin typeface="Roboto Light"/>
                <a:ea typeface="Roboto Light"/>
                <a:cs typeface="Roboto Light"/>
                <a:sym typeface="Roboto Light"/>
              </a:rPr>
              <a:t>What does the term </a:t>
            </a:r>
            <a:br>
              <a:rPr lang="en" sz="3600">
                <a:solidFill>
                  <a:schemeClr val="dk1"/>
                </a:solidFill>
                <a:latin typeface="Roboto Light"/>
                <a:ea typeface="Roboto Light"/>
                <a:cs typeface="Roboto Light"/>
                <a:sym typeface="Roboto Light"/>
              </a:rPr>
            </a:br>
            <a:r>
              <a:rPr lang="en" sz="3600" b="1">
                <a:solidFill>
                  <a:schemeClr val="dk1"/>
                </a:solidFill>
                <a:latin typeface="Roboto"/>
                <a:ea typeface="Roboto"/>
                <a:cs typeface="Roboto"/>
                <a:sym typeface="Roboto"/>
              </a:rPr>
              <a:t>data</a:t>
            </a:r>
            <a:r>
              <a:rPr lang="en" sz="3600">
                <a:solidFill>
                  <a:schemeClr val="dk1"/>
                </a:solidFill>
                <a:latin typeface="Roboto Light"/>
                <a:ea typeface="Roboto Light"/>
                <a:cs typeface="Roboto Light"/>
                <a:sym typeface="Roboto Light"/>
              </a:rPr>
              <a:t> mean?</a:t>
            </a:r>
            <a:endParaRPr sz="36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3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115" name="Google Shape;1115;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16" name="Google Shape;1116;p65"/>
          <p:cNvPicPr preferRelativeResize="0"/>
          <p:nvPr/>
        </p:nvPicPr>
        <p:blipFill rotWithShape="1">
          <a:blip r:embed="rId3">
            <a:alphaModFix/>
          </a:blip>
          <a:srcRect/>
          <a:stretch/>
        </p:blipFill>
        <p:spPr>
          <a:xfrm>
            <a:off x="0" y="0"/>
            <a:ext cx="9144005" cy="5143500"/>
          </a:xfrm>
          <a:prstGeom prst="rect">
            <a:avLst/>
          </a:prstGeom>
          <a:noFill/>
          <a:ln>
            <a:noFill/>
          </a:ln>
        </p:spPr>
      </p:pic>
      <p:sp>
        <p:nvSpPr>
          <p:cNvPr id="1117" name="Google Shape;1117;p65"/>
          <p:cNvSpPr/>
          <p:nvPr/>
        </p:nvSpPr>
        <p:spPr>
          <a:xfrm>
            <a:off x="6750" y="0"/>
            <a:ext cx="3117600" cy="5143500"/>
          </a:xfrm>
          <a:prstGeom prst="rect">
            <a:avLst/>
          </a:prstGeom>
          <a:solidFill>
            <a:srgbClr val="000000">
              <a:alpha val="86140"/>
            </a:srgbClr>
          </a:solidFill>
          <a:ln>
            <a:noFill/>
          </a:ln>
        </p:spPr>
        <p:txBody>
          <a:bodyPr spcFirstLastPara="1" wrap="square" lIns="91425" tIns="1554475" rIns="91425" bIns="91425" anchor="t"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Perhaps you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are picturing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an Excel spreadsheet. </a:t>
            </a:r>
            <a:endParaRPr sz="3000">
              <a:solidFill>
                <a:schemeClr val="accent6"/>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pic>
        <p:nvPicPr>
          <p:cNvPr id="1122" name="Google Shape;1122;p66"/>
          <p:cNvPicPr preferRelativeResize="0"/>
          <p:nvPr/>
        </p:nvPicPr>
        <p:blipFill>
          <a:blip r:embed="rId3">
            <a:alphaModFix/>
          </a:blip>
          <a:stretch>
            <a:fillRect/>
          </a:stretch>
        </p:blipFill>
        <p:spPr>
          <a:xfrm>
            <a:off x="656300" y="722399"/>
            <a:ext cx="7667626" cy="4005551"/>
          </a:xfrm>
          <a:prstGeom prst="rect">
            <a:avLst/>
          </a:prstGeom>
          <a:noFill/>
          <a:ln>
            <a:noFill/>
          </a:ln>
        </p:spPr>
      </p:pic>
      <p:sp>
        <p:nvSpPr>
          <p:cNvPr id="1123" name="Google Shape;1123;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Data Science Involves Spreadsheets and Formulas</a:t>
            </a:r>
            <a:endParaRPr/>
          </a:p>
        </p:txBody>
      </p:sp>
      <p:sp>
        <p:nvSpPr>
          <p:cNvPr id="1124" name="Google Shape;112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125" name="Google Shape;1125;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67"/>
          <p:cNvSpPr txBox="1">
            <a:spLocks noGrp="1"/>
          </p:cNvSpPr>
          <p:nvPr>
            <p:ph type="title"/>
          </p:nvPr>
        </p:nvSpPr>
        <p:spPr>
          <a:xfrm>
            <a:off x="2544050" y="1458025"/>
            <a:ext cx="6215100" cy="24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Fundamentally, data science is about </a:t>
            </a:r>
            <a:r>
              <a:rPr lang="en" b="1"/>
              <a:t>storytelling</a:t>
            </a:r>
            <a:r>
              <a:rPr lang="en">
                <a:latin typeface="Roboto Light"/>
                <a:ea typeface="Roboto Light"/>
                <a:cs typeface="Roboto Light"/>
                <a:sym typeface="Roboto Light"/>
              </a:rPr>
              <a:t> and </a:t>
            </a:r>
            <a:r>
              <a:rPr lang="en" b="1"/>
              <a:t>truth-telling.</a:t>
            </a:r>
            <a:endParaRPr b="1"/>
          </a:p>
        </p:txBody>
      </p:sp>
      <p:sp>
        <p:nvSpPr>
          <p:cNvPr id="1131" name="Google Shape;1131;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132" name="Google Shape;1132;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6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as Truth-Telling</a:t>
            </a:r>
            <a:endParaRPr/>
          </a:p>
        </p:txBody>
      </p:sp>
      <p:sp>
        <p:nvSpPr>
          <p:cNvPr id="1138" name="Google Shape;1138;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139" name="Google Shape;1139;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69"/>
          <p:cNvSpPr/>
          <p:nvPr/>
        </p:nvSpPr>
        <p:spPr>
          <a:xfrm>
            <a:off x="63900" y="0"/>
            <a:ext cx="9386400" cy="81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146" name="Google Shape;1146;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47" name="Google Shape;1147;p69"/>
          <p:cNvPicPr preferRelativeResize="0"/>
          <p:nvPr/>
        </p:nvPicPr>
        <p:blipFill>
          <a:blip r:embed="rId3">
            <a:alphaModFix/>
          </a:blip>
          <a:stretch>
            <a:fillRect/>
          </a:stretch>
        </p:blipFill>
        <p:spPr>
          <a:xfrm>
            <a:off x="-108575" y="618113"/>
            <a:ext cx="6946277" cy="3907275"/>
          </a:xfrm>
          <a:prstGeom prst="rect">
            <a:avLst/>
          </a:prstGeom>
          <a:noFill/>
          <a:ln>
            <a:noFill/>
          </a:ln>
        </p:spPr>
      </p:pic>
      <p:sp>
        <p:nvSpPr>
          <p:cNvPr id="1148" name="Google Shape;1148;p69"/>
          <p:cNvSpPr txBox="1"/>
          <p:nvPr/>
        </p:nvSpPr>
        <p:spPr>
          <a:xfrm rot="-5400000">
            <a:off x="3360025" y="1123850"/>
            <a:ext cx="600300" cy="62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Roboto"/>
                <a:ea typeface="Roboto"/>
                <a:cs typeface="Roboto"/>
                <a:sym typeface="Roboto"/>
              </a:rPr>
              <a:t>1900</a:t>
            </a:r>
            <a:endParaRPr sz="700">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1901</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1902</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1903</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1904</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1905</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1906</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1907</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1908</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1910</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1911</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1912</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1913</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1914</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1915</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1916</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1917</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1918</a:t>
            </a:r>
            <a:endParaRPr sz="700">
              <a:solidFill>
                <a:schemeClr val="dk1"/>
              </a:solidFill>
              <a:latin typeface="Roboto"/>
              <a:ea typeface="Roboto"/>
              <a:cs typeface="Roboto"/>
              <a:sym typeface="Roboto"/>
            </a:endParaRPr>
          </a:p>
          <a:p>
            <a:pPr marL="0" lvl="0" indent="0" algn="l" rtl="0">
              <a:spcBef>
                <a:spcPts val="1000"/>
              </a:spcBef>
              <a:spcAft>
                <a:spcPts val="0"/>
              </a:spcAft>
              <a:buNone/>
            </a:pPr>
            <a:r>
              <a:rPr lang="en" sz="700">
                <a:solidFill>
                  <a:schemeClr val="dk1"/>
                </a:solidFill>
                <a:latin typeface="Roboto"/>
                <a:ea typeface="Roboto"/>
                <a:cs typeface="Roboto"/>
                <a:sym typeface="Roboto"/>
              </a:rPr>
              <a:t>1919</a:t>
            </a:r>
            <a:endParaRPr sz="700">
              <a:solidFill>
                <a:schemeClr val="dk1"/>
              </a:solidFill>
              <a:latin typeface="Roboto"/>
              <a:ea typeface="Roboto"/>
              <a:cs typeface="Roboto"/>
              <a:sym typeface="Roboto"/>
            </a:endParaRPr>
          </a:p>
          <a:p>
            <a:pPr marL="0" lvl="0" indent="0" algn="l" rtl="0">
              <a:spcBef>
                <a:spcPts val="1000"/>
              </a:spcBef>
              <a:spcAft>
                <a:spcPts val="1000"/>
              </a:spcAft>
              <a:buNone/>
            </a:pPr>
            <a:r>
              <a:rPr lang="en" sz="700">
                <a:solidFill>
                  <a:schemeClr val="dk1"/>
                </a:solidFill>
                <a:latin typeface="Roboto"/>
                <a:ea typeface="Roboto"/>
                <a:cs typeface="Roboto"/>
                <a:sym typeface="Roboto"/>
              </a:rPr>
              <a:t>1920</a:t>
            </a:r>
            <a:endParaRPr sz="700">
              <a:solidFill>
                <a:schemeClr val="dk1"/>
              </a:solidFill>
              <a:latin typeface="Roboto"/>
              <a:ea typeface="Roboto"/>
              <a:cs typeface="Roboto"/>
              <a:sym typeface="Roboto"/>
            </a:endParaRPr>
          </a:p>
        </p:txBody>
      </p:sp>
      <p:sp>
        <p:nvSpPr>
          <p:cNvPr id="1149" name="Google Shape;1149;p69"/>
          <p:cNvSpPr/>
          <p:nvPr/>
        </p:nvSpPr>
        <p:spPr>
          <a:xfrm>
            <a:off x="6026400" y="0"/>
            <a:ext cx="3117600" cy="5143500"/>
          </a:xfrm>
          <a:prstGeom prst="rect">
            <a:avLst/>
          </a:prstGeom>
          <a:solidFill>
            <a:srgbClr val="000000">
              <a:alpha val="86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marL="0" lvl="0" indent="0" algn="ctr" rtl="0">
              <a:spcBef>
                <a:spcPts val="0"/>
              </a:spcBef>
              <a:spcAft>
                <a:spcPts val="0"/>
              </a:spcAft>
              <a:buNone/>
            </a:pPr>
            <a:endParaRPr sz="3000">
              <a:solidFill>
                <a:srgbClr val="FFFFFF"/>
              </a:solidFill>
              <a:latin typeface="Roboto"/>
              <a:ea typeface="Roboto"/>
              <a:cs typeface="Roboto"/>
              <a:sym typeface="Roboto"/>
            </a:endParaRPr>
          </a:p>
          <a:p>
            <a:pPr marL="0" lvl="0" indent="0" algn="ctr" rtl="0">
              <a:spcBef>
                <a:spcPts val="0"/>
              </a:spcBef>
              <a:spcAft>
                <a:spcPts val="0"/>
              </a:spcAft>
              <a:buNone/>
            </a:pPr>
            <a:r>
              <a:rPr lang="en" sz="3000">
                <a:solidFill>
                  <a:srgbClr val="93C47D"/>
                </a:solidFill>
                <a:latin typeface="Roboto"/>
                <a:ea typeface="Roboto"/>
                <a:cs typeface="Roboto"/>
                <a:sym typeface="Roboto"/>
              </a:rPr>
              <a:t>Unearthing Relationships</a:t>
            </a:r>
            <a:endParaRPr sz="3000">
              <a:solidFill>
                <a:srgbClr val="93C47D"/>
              </a:solidFill>
              <a:latin typeface="Roboto"/>
              <a:ea typeface="Roboto"/>
              <a:cs typeface="Roboto"/>
              <a:sym typeface="Roboto"/>
            </a:endParaRPr>
          </a:p>
        </p:txBody>
      </p:sp>
      <p:cxnSp>
        <p:nvCxnSpPr>
          <p:cNvPr id="1150" name="Google Shape;1150;p69"/>
          <p:cNvCxnSpPr/>
          <p:nvPr/>
        </p:nvCxnSpPr>
        <p:spPr>
          <a:xfrm>
            <a:off x="6685300" y="2576750"/>
            <a:ext cx="1800900" cy="0"/>
          </a:xfrm>
          <a:prstGeom prst="straightConnector1">
            <a:avLst/>
          </a:prstGeom>
          <a:noFill/>
          <a:ln w="9525" cap="flat" cmpd="sng">
            <a:solidFill>
              <a:srgbClr val="F3F3F3"/>
            </a:solidFill>
            <a:prstDash val="solid"/>
            <a:round/>
            <a:headEnd type="none" w="med" len="med"/>
            <a:tailEnd type="none" w="med" len="med"/>
          </a:ln>
        </p:spPr>
      </p:cxnSp>
      <p:sp>
        <p:nvSpPr>
          <p:cNvPr id="1151" name="Google Shape;1151;p69"/>
          <p:cNvSpPr txBox="1"/>
          <p:nvPr/>
        </p:nvSpPr>
        <p:spPr>
          <a:xfrm>
            <a:off x="1953138" y="3738775"/>
            <a:ext cx="2551200" cy="331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Roboto"/>
                <a:ea typeface="Roboto"/>
                <a:cs typeface="Roboto"/>
                <a:sym typeface="Roboto"/>
              </a:rPr>
              <a:t>Cigarettes Smoked</a:t>
            </a:r>
            <a:endParaRPr sz="1200" b="1">
              <a:latin typeface="Roboto"/>
              <a:ea typeface="Roboto"/>
              <a:cs typeface="Roboto"/>
              <a:sym typeface="Roboto"/>
            </a:endParaRPr>
          </a:p>
        </p:txBody>
      </p:sp>
      <p:sp>
        <p:nvSpPr>
          <p:cNvPr id="1152" name="Google Shape;1152;p69"/>
          <p:cNvSpPr txBox="1"/>
          <p:nvPr/>
        </p:nvSpPr>
        <p:spPr>
          <a:xfrm>
            <a:off x="2662875" y="2867900"/>
            <a:ext cx="2551200" cy="331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Roboto"/>
                <a:ea typeface="Roboto"/>
                <a:cs typeface="Roboto"/>
                <a:sym typeface="Roboto"/>
              </a:rPr>
              <a:t>Lung Cancer Deaths</a:t>
            </a:r>
            <a:endParaRPr sz="1200" b="1">
              <a:latin typeface="Roboto"/>
              <a:ea typeface="Roboto"/>
              <a:cs typeface="Roboto"/>
              <a:sym typeface="Roboto"/>
            </a:endParaRPr>
          </a:p>
        </p:txBody>
      </p:sp>
      <p:sp>
        <p:nvSpPr>
          <p:cNvPr id="1153" name="Google Shape;1153;p69"/>
          <p:cNvSpPr txBox="1"/>
          <p:nvPr/>
        </p:nvSpPr>
        <p:spPr>
          <a:xfrm>
            <a:off x="636475" y="700000"/>
            <a:ext cx="5075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Lung Cancer Deaths per 100,000</a:t>
            </a:r>
            <a:endParaRPr b="1">
              <a:latin typeface="Roboto"/>
              <a:ea typeface="Roboto"/>
              <a:cs typeface="Roboto"/>
              <a:sym typeface="Roboto"/>
            </a:endParaRPr>
          </a:p>
        </p:txBody>
      </p:sp>
      <p:sp>
        <p:nvSpPr>
          <p:cNvPr id="1154" name="Google Shape;1154;p69"/>
          <p:cNvSpPr txBox="1"/>
          <p:nvPr/>
        </p:nvSpPr>
        <p:spPr>
          <a:xfrm>
            <a:off x="8100" y="973700"/>
            <a:ext cx="423000" cy="320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dk1"/>
                </a:solidFill>
                <a:latin typeface="Roboto"/>
                <a:ea typeface="Roboto"/>
                <a:cs typeface="Roboto"/>
                <a:sym typeface="Roboto"/>
              </a:rPr>
              <a:t>100k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95k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85k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75k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70k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65k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60k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55k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50k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45k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40k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35k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30k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25k</a:t>
            </a:r>
            <a:endParaRPr sz="700">
              <a:solidFill>
                <a:schemeClr val="dk1"/>
              </a:solidFill>
              <a:latin typeface="Roboto"/>
              <a:ea typeface="Roboto"/>
              <a:cs typeface="Roboto"/>
              <a:sym typeface="Roboto"/>
            </a:endParaRPr>
          </a:p>
          <a:p>
            <a:pPr marL="0" lvl="0" indent="0" algn="r" rtl="0">
              <a:spcBef>
                <a:spcPts val="600"/>
              </a:spcBef>
              <a:spcAft>
                <a:spcPts val="0"/>
              </a:spcAft>
              <a:buNone/>
            </a:pPr>
            <a:r>
              <a:rPr lang="en" sz="700">
                <a:solidFill>
                  <a:schemeClr val="dk1"/>
                </a:solidFill>
                <a:latin typeface="Roboto"/>
                <a:ea typeface="Roboto"/>
                <a:cs typeface="Roboto"/>
                <a:sym typeface="Roboto"/>
              </a:rPr>
              <a:t>20k</a:t>
            </a:r>
            <a:endParaRPr sz="700">
              <a:solidFill>
                <a:schemeClr val="dk1"/>
              </a:solidFill>
              <a:latin typeface="Roboto"/>
              <a:ea typeface="Roboto"/>
              <a:cs typeface="Roboto"/>
              <a:sym typeface="Roboto"/>
            </a:endParaRPr>
          </a:p>
          <a:p>
            <a:pPr marL="0" lvl="0" indent="0" algn="r" rtl="0">
              <a:spcBef>
                <a:spcPts val="600"/>
              </a:spcBef>
              <a:spcAft>
                <a:spcPts val="0"/>
              </a:spcAft>
              <a:buNone/>
            </a:pPr>
            <a:endParaRPr sz="700">
              <a:solidFill>
                <a:schemeClr val="dk1"/>
              </a:solidFill>
              <a:latin typeface="Roboto"/>
              <a:ea typeface="Roboto"/>
              <a:cs typeface="Roboto"/>
              <a:sym typeface="Roboto"/>
            </a:endParaRPr>
          </a:p>
          <a:p>
            <a:pPr marL="0" lvl="0" indent="0" algn="r" rtl="0">
              <a:spcBef>
                <a:spcPts val="600"/>
              </a:spcBef>
              <a:spcAft>
                <a:spcPts val="600"/>
              </a:spcAft>
              <a:buNone/>
            </a:pPr>
            <a:endParaRPr sz="700">
              <a:solidFill>
                <a:schemeClr val="dk1"/>
              </a:solidFill>
              <a:latin typeface="Roboto"/>
              <a:ea typeface="Roboto"/>
              <a:cs typeface="Roboto"/>
              <a:sym typeface="Roboto"/>
            </a:endParaRPr>
          </a:p>
        </p:txBody>
      </p:sp>
      <p:pic>
        <p:nvPicPr>
          <p:cNvPr id="1155" name="Google Shape;1155;p69"/>
          <p:cNvPicPr preferRelativeResize="0"/>
          <p:nvPr/>
        </p:nvPicPr>
        <p:blipFill>
          <a:blip r:embed="rId4">
            <a:alphaModFix/>
          </a:blip>
          <a:stretch>
            <a:fillRect/>
          </a:stretch>
        </p:blipFill>
        <p:spPr>
          <a:xfrm>
            <a:off x="4504350" y="3469975"/>
            <a:ext cx="600300" cy="600300"/>
          </a:xfrm>
          <a:prstGeom prst="rect">
            <a:avLst/>
          </a:prstGeom>
          <a:noFill/>
          <a:ln>
            <a:noFill/>
          </a:ln>
        </p:spPr>
      </p:pic>
      <p:pic>
        <p:nvPicPr>
          <p:cNvPr id="1156" name="Google Shape;1156;p69"/>
          <p:cNvPicPr preferRelativeResize="0"/>
          <p:nvPr/>
        </p:nvPicPr>
        <p:blipFill>
          <a:blip r:embed="rId5">
            <a:alphaModFix/>
          </a:blip>
          <a:stretch>
            <a:fillRect/>
          </a:stretch>
        </p:blipFill>
        <p:spPr>
          <a:xfrm>
            <a:off x="4456946" y="2660474"/>
            <a:ext cx="600300" cy="300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162" name="Google Shape;1162;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63" name="Google Shape;1163;p70"/>
          <p:cNvPicPr preferRelativeResize="0"/>
          <p:nvPr/>
        </p:nvPicPr>
        <p:blipFill rotWithShape="1">
          <a:blip r:embed="rId3">
            <a:alphaModFix/>
          </a:blip>
          <a:srcRect/>
          <a:stretch/>
        </p:blipFill>
        <p:spPr>
          <a:xfrm>
            <a:off x="0" y="0"/>
            <a:ext cx="9144005" cy="5143500"/>
          </a:xfrm>
          <a:prstGeom prst="rect">
            <a:avLst/>
          </a:prstGeom>
          <a:noFill/>
          <a:ln>
            <a:noFill/>
          </a:ln>
        </p:spPr>
      </p:pic>
      <p:sp>
        <p:nvSpPr>
          <p:cNvPr id="1164" name="Google Shape;1164;p70"/>
          <p:cNvSpPr/>
          <p:nvPr/>
        </p:nvSpPr>
        <p:spPr>
          <a:xfrm>
            <a:off x="6026400" y="0"/>
            <a:ext cx="3117600" cy="5143500"/>
          </a:xfrm>
          <a:prstGeom prst="rect">
            <a:avLst/>
          </a:prstGeom>
          <a:solidFill>
            <a:srgbClr val="000000">
              <a:alpha val="86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marL="0" lvl="0" indent="0" algn="ctr" rtl="0">
              <a:spcBef>
                <a:spcPts val="0"/>
              </a:spcBef>
              <a:spcAft>
                <a:spcPts val="0"/>
              </a:spcAft>
              <a:buNone/>
            </a:pPr>
            <a:endParaRPr sz="3000">
              <a:solidFill>
                <a:srgbClr val="FFFFFF"/>
              </a:solidFill>
              <a:latin typeface="Roboto"/>
              <a:ea typeface="Roboto"/>
              <a:cs typeface="Roboto"/>
              <a:sym typeface="Roboto"/>
            </a:endParaRPr>
          </a:p>
          <a:p>
            <a:pPr marL="0" lvl="0" indent="0" algn="ctr" rtl="0">
              <a:spcBef>
                <a:spcPts val="0"/>
              </a:spcBef>
              <a:spcAft>
                <a:spcPts val="0"/>
              </a:spcAft>
              <a:buNone/>
            </a:pPr>
            <a:r>
              <a:rPr lang="en" sz="3000">
                <a:solidFill>
                  <a:srgbClr val="00FFFF"/>
                </a:solidFill>
                <a:latin typeface="Roboto"/>
                <a:ea typeface="Roboto"/>
                <a:cs typeface="Roboto"/>
                <a:sym typeface="Roboto"/>
              </a:rPr>
              <a:t>Making Predictions</a:t>
            </a:r>
            <a:endParaRPr sz="3000">
              <a:solidFill>
                <a:srgbClr val="00FFFF"/>
              </a:solidFill>
              <a:latin typeface="Roboto"/>
              <a:ea typeface="Roboto"/>
              <a:cs typeface="Roboto"/>
              <a:sym typeface="Roboto"/>
            </a:endParaRPr>
          </a:p>
        </p:txBody>
      </p:sp>
      <p:cxnSp>
        <p:nvCxnSpPr>
          <p:cNvPr id="1165" name="Google Shape;1165;p70"/>
          <p:cNvCxnSpPr/>
          <p:nvPr/>
        </p:nvCxnSpPr>
        <p:spPr>
          <a:xfrm>
            <a:off x="6685300" y="2576750"/>
            <a:ext cx="18009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063" name="Google Shape;1063;p58"/>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pic>
        <p:nvPicPr>
          <p:cNvPr id="1170" name="Google Shape;1170;p71"/>
          <p:cNvPicPr preferRelativeResize="0"/>
          <p:nvPr/>
        </p:nvPicPr>
        <p:blipFill>
          <a:blip r:embed="rId3">
            <a:alphaModFix/>
          </a:blip>
          <a:stretch>
            <a:fillRect/>
          </a:stretch>
        </p:blipFill>
        <p:spPr>
          <a:xfrm>
            <a:off x="186675" y="941875"/>
            <a:ext cx="5631552" cy="3768524"/>
          </a:xfrm>
          <a:prstGeom prst="rect">
            <a:avLst/>
          </a:prstGeom>
          <a:noFill/>
          <a:ln>
            <a:noFill/>
          </a:ln>
        </p:spPr>
      </p:pic>
      <p:sp>
        <p:nvSpPr>
          <p:cNvPr id="1171" name="Google Shape;1171;p71"/>
          <p:cNvSpPr/>
          <p:nvPr/>
        </p:nvSpPr>
        <p:spPr>
          <a:xfrm>
            <a:off x="63900" y="0"/>
            <a:ext cx="9386400" cy="81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173" name="Google Shape;1173;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4" name="Google Shape;1174;p71"/>
          <p:cNvSpPr/>
          <p:nvPr/>
        </p:nvSpPr>
        <p:spPr>
          <a:xfrm>
            <a:off x="6026400" y="0"/>
            <a:ext cx="3117600" cy="5143500"/>
          </a:xfrm>
          <a:prstGeom prst="rect">
            <a:avLst/>
          </a:prstGeom>
          <a:solidFill>
            <a:srgbClr val="000000">
              <a:alpha val="86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marL="0" lvl="0" indent="0" algn="ctr" rtl="0">
              <a:spcBef>
                <a:spcPts val="0"/>
              </a:spcBef>
              <a:spcAft>
                <a:spcPts val="0"/>
              </a:spcAft>
              <a:buNone/>
            </a:pPr>
            <a:endParaRPr sz="3000">
              <a:solidFill>
                <a:srgbClr val="FFFFFF"/>
              </a:solidFill>
              <a:latin typeface="Roboto"/>
              <a:ea typeface="Roboto"/>
              <a:cs typeface="Roboto"/>
              <a:sym typeface="Roboto"/>
            </a:endParaRPr>
          </a:p>
          <a:p>
            <a:pPr marL="0" lvl="0" indent="0" algn="ctr" rtl="0">
              <a:spcBef>
                <a:spcPts val="0"/>
              </a:spcBef>
              <a:spcAft>
                <a:spcPts val="0"/>
              </a:spcAft>
              <a:buNone/>
            </a:pPr>
            <a:r>
              <a:rPr lang="en" sz="3000">
                <a:solidFill>
                  <a:srgbClr val="F1C232"/>
                </a:solidFill>
                <a:latin typeface="Roboto"/>
                <a:ea typeface="Roboto"/>
                <a:cs typeface="Roboto"/>
                <a:sym typeface="Roboto"/>
              </a:rPr>
              <a:t>Stating Significance</a:t>
            </a:r>
            <a:endParaRPr sz="3000">
              <a:solidFill>
                <a:srgbClr val="F1C232"/>
              </a:solidFill>
              <a:latin typeface="Roboto"/>
              <a:ea typeface="Roboto"/>
              <a:cs typeface="Roboto"/>
              <a:sym typeface="Roboto"/>
            </a:endParaRPr>
          </a:p>
        </p:txBody>
      </p:sp>
      <p:cxnSp>
        <p:nvCxnSpPr>
          <p:cNvPr id="1175" name="Google Shape;1175;p71"/>
          <p:cNvCxnSpPr/>
          <p:nvPr/>
        </p:nvCxnSpPr>
        <p:spPr>
          <a:xfrm>
            <a:off x="6685300" y="2576750"/>
            <a:ext cx="1800900" cy="0"/>
          </a:xfrm>
          <a:prstGeom prst="straightConnector1">
            <a:avLst/>
          </a:prstGeom>
          <a:noFill/>
          <a:ln w="9525" cap="flat" cmpd="sng">
            <a:solidFill>
              <a:srgbClr val="F3F3F3"/>
            </a:solidFill>
            <a:prstDash val="solid"/>
            <a:round/>
            <a:headEnd type="none" w="med" len="med"/>
            <a:tailEnd type="none" w="med" len="med"/>
          </a:ln>
        </p:spPr>
      </p:cxnSp>
      <p:sp>
        <p:nvSpPr>
          <p:cNvPr id="1176" name="Google Shape;1176;p71"/>
          <p:cNvSpPr txBox="1"/>
          <p:nvPr/>
        </p:nvSpPr>
        <p:spPr>
          <a:xfrm>
            <a:off x="4777525" y="1380775"/>
            <a:ext cx="1040700" cy="5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190 million people</a:t>
            </a:r>
            <a:endParaRPr sz="1300" b="1">
              <a:latin typeface="Roboto"/>
              <a:ea typeface="Roboto"/>
              <a:cs typeface="Roboto"/>
              <a:sym typeface="Roboto"/>
            </a:endParaRPr>
          </a:p>
        </p:txBody>
      </p:sp>
      <p:sp>
        <p:nvSpPr>
          <p:cNvPr id="1177" name="Google Shape;1177;p71"/>
          <p:cNvSpPr txBox="1"/>
          <p:nvPr/>
        </p:nvSpPr>
        <p:spPr>
          <a:xfrm>
            <a:off x="322675" y="404125"/>
            <a:ext cx="5075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Exposure to Extreme Drought Is Increasing</a:t>
            </a:r>
            <a:endParaRPr b="1">
              <a:latin typeface="Roboto"/>
              <a:ea typeface="Roboto"/>
              <a:cs typeface="Roboto"/>
              <a:sym typeface="Roboto"/>
            </a:endParaRPr>
          </a:p>
        </p:txBody>
      </p:sp>
      <p:sp>
        <p:nvSpPr>
          <p:cNvPr id="1178" name="Google Shape;1178;p71"/>
          <p:cNvSpPr txBox="1"/>
          <p:nvPr/>
        </p:nvSpPr>
        <p:spPr>
          <a:xfrm>
            <a:off x="4547925" y="2090250"/>
            <a:ext cx="1040700" cy="5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114 million people</a:t>
            </a:r>
            <a:endParaRPr sz="1300"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7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as Storytelling</a:t>
            </a:r>
            <a:endParaRPr/>
          </a:p>
        </p:txBody>
      </p:sp>
      <p:sp>
        <p:nvSpPr>
          <p:cNvPr id="1184" name="Google Shape;118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185" name="Google Shape;1185;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Data as Storytelling</a:t>
            </a:r>
            <a:endParaRPr/>
          </a:p>
        </p:txBody>
      </p:sp>
      <p:sp>
        <p:nvSpPr>
          <p:cNvPr id="1191" name="Google Shape;119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192" name="Google Shape;1192;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Data: Congressional Budget Office</a:t>
            </a:r>
            <a:endParaRPr>
              <a:solidFill>
                <a:schemeClr val="dk1"/>
              </a:solidFill>
            </a:endParaRPr>
          </a:p>
          <a:p>
            <a:pPr marL="0" lvl="0" indent="0" algn="l" rtl="0">
              <a:spcBef>
                <a:spcPts val="0"/>
              </a:spcBef>
              <a:spcAft>
                <a:spcPts val="0"/>
              </a:spcAft>
              <a:buNone/>
            </a:pPr>
            <a:endParaRPr/>
          </a:p>
        </p:txBody>
      </p:sp>
      <p:graphicFrame>
        <p:nvGraphicFramePr>
          <p:cNvPr id="1193" name="Google Shape;1193;p73"/>
          <p:cNvGraphicFramePr/>
          <p:nvPr/>
        </p:nvGraphicFramePr>
        <p:xfrm>
          <a:off x="562625" y="832025"/>
          <a:ext cx="8046300" cy="3672120"/>
        </p:xfrm>
        <a:graphic>
          <a:graphicData uri="http://schemas.openxmlformats.org/drawingml/2006/table">
            <a:tbl>
              <a:tblPr>
                <a:noFill/>
                <a:tableStyleId>{40D12380-B650-4FCC-8426-696EDC3700B5}</a:tableStyleId>
              </a:tblPr>
              <a:tblGrid>
                <a:gridCol w="670525">
                  <a:extLst>
                    <a:ext uri="{9D8B030D-6E8A-4147-A177-3AD203B41FA5}">
                      <a16:colId xmlns:a16="http://schemas.microsoft.com/office/drawing/2014/main" val="20000"/>
                    </a:ext>
                  </a:extLst>
                </a:gridCol>
                <a:gridCol w="670525">
                  <a:extLst>
                    <a:ext uri="{9D8B030D-6E8A-4147-A177-3AD203B41FA5}">
                      <a16:colId xmlns:a16="http://schemas.microsoft.com/office/drawing/2014/main" val="20001"/>
                    </a:ext>
                  </a:extLst>
                </a:gridCol>
                <a:gridCol w="670525">
                  <a:extLst>
                    <a:ext uri="{9D8B030D-6E8A-4147-A177-3AD203B41FA5}">
                      <a16:colId xmlns:a16="http://schemas.microsoft.com/office/drawing/2014/main" val="20002"/>
                    </a:ext>
                  </a:extLst>
                </a:gridCol>
                <a:gridCol w="670525">
                  <a:extLst>
                    <a:ext uri="{9D8B030D-6E8A-4147-A177-3AD203B41FA5}">
                      <a16:colId xmlns:a16="http://schemas.microsoft.com/office/drawing/2014/main" val="20003"/>
                    </a:ext>
                  </a:extLst>
                </a:gridCol>
                <a:gridCol w="670525">
                  <a:extLst>
                    <a:ext uri="{9D8B030D-6E8A-4147-A177-3AD203B41FA5}">
                      <a16:colId xmlns:a16="http://schemas.microsoft.com/office/drawing/2014/main" val="20004"/>
                    </a:ext>
                  </a:extLst>
                </a:gridCol>
                <a:gridCol w="670525">
                  <a:extLst>
                    <a:ext uri="{9D8B030D-6E8A-4147-A177-3AD203B41FA5}">
                      <a16:colId xmlns:a16="http://schemas.microsoft.com/office/drawing/2014/main" val="20005"/>
                    </a:ext>
                  </a:extLst>
                </a:gridCol>
                <a:gridCol w="670525">
                  <a:extLst>
                    <a:ext uri="{9D8B030D-6E8A-4147-A177-3AD203B41FA5}">
                      <a16:colId xmlns:a16="http://schemas.microsoft.com/office/drawing/2014/main" val="20006"/>
                    </a:ext>
                  </a:extLst>
                </a:gridCol>
                <a:gridCol w="670525">
                  <a:extLst>
                    <a:ext uri="{9D8B030D-6E8A-4147-A177-3AD203B41FA5}">
                      <a16:colId xmlns:a16="http://schemas.microsoft.com/office/drawing/2014/main" val="20007"/>
                    </a:ext>
                  </a:extLst>
                </a:gridCol>
                <a:gridCol w="670525">
                  <a:extLst>
                    <a:ext uri="{9D8B030D-6E8A-4147-A177-3AD203B41FA5}">
                      <a16:colId xmlns:a16="http://schemas.microsoft.com/office/drawing/2014/main" val="20008"/>
                    </a:ext>
                  </a:extLst>
                </a:gridCol>
                <a:gridCol w="670525">
                  <a:extLst>
                    <a:ext uri="{9D8B030D-6E8A-4147-A177-3AD203B41FA5}">
                      <a16:colId xmlns:a16="http://schemas.microsoft.com/office/drawing/2014/main" val="20009"/>
                    </a:ext>
                  </a:extLst>
                </a:gridCol>
                <a:gridCol w="670525">
                  <a:extLst>
                    <a:ext uri="{9D8B030D-6E8A-4147-A177-3AD203B41FA5}">
                      <a16:colId xmlns:a16="http://schemas.microsoft.com/office/drawing/2014/main" val="20010"/>
                    </a:ext>
                  </a:extLst>
                </a:gridCol>
                <a:gridCol w="670525">
                  <a:extLst>
                    <a:ext uri="{9D8B030D-6E8A-4147-A177-3AD203B41FA5}">
                      <a16:colId xmlns:a16="http://schemas.microsoft.com/office/drawing/2014/main" val="20011"/>
                    </a:ext>
                  </a:extLst>
                </a:gridCol>
              </a:tblGrid>
              <a:tr h="304750">
                <a:tc gridSpan="12">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U.S. Debt as Percentage of Gross Domestic Product, 1790–2011</a:t>
                      </a:r>
                      <a:endParaRPr b="1">
                        <a:solidFill>
                          <a:srgbClr val="FFFFFF"/>
                        </a:solidFill>
                        <a:latin typeface="Roboto"/>
                        <a:ea typeface="Roboto"/>
                        <a:cs typeface="Roboto"/>
                        <a:sym typeface="Roboto"/>
                      </a:endParaRPr>
                    </a:p>
                  </a:txBody>
                  <a:tcPr marL="91425" marR="91425" marT="45700" marB="45700">
                    <a:solidFill>
                      <a:srgbClr val="28C8E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8075">
                <a:tc>
                  <a:txBody>
                    <a:bodyPr/>
                    <a:lstStyle/>
                    <a:p>
                      <a:pPr marL="0" lvl="0" indent="0" algn="l" rtl="0">
                        <a:spcBef>
                          <a:spcPts val="0"/>
                        </a:spcBef>
                        <a:spcAft>
                          <a:spcPts val="0"/>
                        </a:spcAft>
                        <a:buNone/>
                      </a:pPr>
                      <a:r>
                        <a:rPr lang="en" sz="700" b="1"/>
                        <a:t>1790</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29,6%</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1835</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0.0</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1880</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18.4</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1925</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21.6</a:t>
                      </a:r>
                      <a:endParaRPr sz="700" b="1"/>
                    </a:p>
                  </a:txBody>
                  <a:tcPr marL="91425" marR="91425" marT="45700" marB="45700">
                    <a:solidFill>
                      <a:srgbClr val="FFFFFF"/>
                    </a:solidFill>
                  </a:tcPr>
                </a:tc>
                <a:tc rowSpan="17">
                  <a:txBody>
                    <a:bodyPr/>
                    <a:lstStyle/>
                    <a:p>
                      <a:pPr marL="0" lvl="0" indent="0" algn="l" rtl="0">
                        <a:spcBef>
                          <a:spcPts val="0"/>
                        </a:spcBef>
                        <a:spcAft>
                          <a:spcPts val="0"/>
                        </a:spcAft>
                        <a:buNone/>
                      </a:pPr>
                      <a:endParaRPr sz="700" b="1"/>
                    </a:p>
                  </a:txBody>
                  <a:tcPr marL="0" marR="0" marT="0" marB="0">
                    <a:solidFill>
                      <a:srgbClr val="FFFFFF"/>
                    </a:solidFill>
                  </a:tcPr>
                </a:tc>
                <a:tc>
                  <a:txBody>
                    <a:bodyPr/>
                    <a:lstStyle/>
                    <a:p>
                      <a:pPr marL="0" lvl="0" indent="0" algn="l" rtl="0">
                        <a:spcBef>
                          <a:spcPts val="0"/>
                        </a:spcBef>
                        <a:spcAft>
                          <a:spcPts val="0"/>
                        </a:spcAft>
                        <a:buNone/>
                      </a:pPr>
                      <a:r>
                        <a:rPr lang="en" sz="700" b="1"/>
                        <a:t>1970</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28.0</a:t>
                      </a:r>
                      <a:endParaRPr sz="700" b="1"/>
                    </a:p>
                  </a:txBody>
                  <a:tcPr marL="91425" marR="91425" marT="45700" marB="45700">
                    <a:solidFill>
                      <a:srgbClr val="EEF7F8"/>
                    </a:solidFill>
                  </a:tcPr>
                </a:tc>
                <a:tc rowSpan="17">
                  <a:txBody>
                    <a:bodyPr/>
                    <a:lstStyle/>
                    <a:p>
                      <a:pPr marL="0" lvl="0" indent="0" algn="l" rtl="0">
                        <a:spcBef>
                          <a:spcPts val="0"/>
                        </a:spcBef>
                        <a:spcAft>
                          <a:spcPts val="0"/>
                        </a:spcAft>
                        <a:buNone/>
                      </a:pPr>
                      <a:endParaRPr sz="700"/>
                    </a:p>
                  </a:txBody>
                  <a:tcPr marL="91425" marR="91425" marT="45700" marB="45700">
                    <a:solidFill>
                      <a:srgbClr val="FFFFFF"/>
                    </a:solidFill>
                  </a:tcPr>
                </a:tc>
                <a:extLst>
                  <a:ext uri="{0D108BD9-81ED-4DB2-BD59-A6C34878D82A}">
                    <a16:rowId xmlns:a16="http://schemas.microsoft.com/office/drawing/2014/main" val="10001"/>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1791</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29.2</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1836</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0,0</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1881</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16.8</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1926</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19.0</a:t>
                      </a:r>
                      <a:endParaRPr sz="700" b="1"/>
                    </a:p>
                  </a:txBody>
                  <a:tcPr marL="91425" marR="91425" marT="45700" marB="45700">
                    <a:solidFill>
                      <a:srgbClr val="FFFFFF"/>
                    </a:solidFill>
                  </a:tcPr>
                </a:tc>
                <a:tc vMerge="1">
                  <a:txBody>
                    <a:bodyPr/>
                    <a:lstStyle/>
                    <a:p>
                      <a:endParaRPr lang="en-US"/>
                    </a:p>
                  </a:txBody>
                  <a:tcPr/>
                </a:tc>
                <a:tc>
                  <a:txBody>
                    <a:bodyPr/>
                    <a:lstStyle/>
                    <a:p>
                      <a:pPr marL="0" lvl="0" indent="0" algn="l" rtl="0">
                        <a:spcBef>
                          <a:spcPts val="0"/>
                        </a:spcBef>
                        <a:spcAft>
                          <a:spcPts val="0"/>
                        </a:spcAft>
                        <a:buNone/>
                      </a:pPr>
                      <a:r>
                        <a:rPr lang="en" sz="700" b="1"/>
                        <a:t>1971</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28.1</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02"/>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1792</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28.0</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1837</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0.2</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1882</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14.3</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1927</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18.0</a:t>
                      </a:r>
                      <a:endParaRPr sz="700" b="1"/>
                    </a:p>
                  </a:txBody>
                  <a:tcPr marL="91425" marR="91425" marT="45700" marB="45700">
                    <a:solidFill>
                      <a:srgbClr val="FFFFFF"/>
                    </a:solidFill>
                  </a:tcPr>
                </a:tc>
                <a:tc vMerge="1">
                  <a:txBody>
                    <a:bodyPr/>
                    <a:lstStyle/>
                    <a:p>
                      <a:endParaRPr lang="en-US"/>
                    </a:p>
                  </a:txBody>
                  <a:tcPr/>
                </a:tc>
                <a:tc>
                  <a:txBody>
                    <a:bodyPr/>
                    <a:lstStyle/>
                    <a:p>
                      <a:pPr marL="0" lvl="0" indent="0" algn="l" rtl="0">
                        <a:spcBef>
                          <a:spcPts val="0"/>
                        </a:spcBef>
                        <a:spcAft>
                          <a:spcPts val="0"/>
                        </a:spcAft>
                        <a:buNone/>
                      </a:pPr>
                      <a:r>
                        <a:rPr lang="en" sz="700" b="1">
                          <a:solidFill>
                            <a:srgbClr val="000000"/>
                          </a:solidFill>
                        </a:rPr>
                        <a:t>1972</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27.4</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03"/>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1793</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24.4</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1838</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0.6</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1883</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13.5</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1928</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17.0</a:t>
                      </a:r>
                      <a:endParaRPr sz="700" b="1"/>
                    </a:p>
                  </a:txBody>
                  <a:tcPr marL="91425" marR="91425" marT="45700" marB="45700">
                    <a:solidFill>
                      <a:srgbClr val="FFFFFF"/>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1973</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26.0</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04"/>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1794</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21.8</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1839</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0.2</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1884</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13.3</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1929</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14.9</a:t>
                      </a:r>
                      <a:endParaRPr sz="700" b="1"/>
                    </a:p>
                  </a:txBody>
                  <a:tcPr marL="91425" marR="91425" marT="45700" marB="45700">
                    <a:solidFill>
                      <a:srgbClr val="FFFFFF"/>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1974</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23.9</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05"/>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1795</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18.7</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1840</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0.3</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1885</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13.2</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1930</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16.5</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1975</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25.3</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06"/>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1796</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16.4</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1841</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t>0.8</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1886</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12.4</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1931</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22.3</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1976</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27.5</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07"/>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1797</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16.5</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1842</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1.2</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1887</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11.2</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1932</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34.5</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1977</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27.8</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08"/>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1798</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16.0</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1843</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1.5</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1888</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10.2</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1933</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39.1</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1978</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27.4</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09"/>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1799</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15.8</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1844</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1.0</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1889</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8.6</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1934</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44.0</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1979</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25.6</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10"/>
                  </a:ext>
                </a:extLst>
              </a:tr>
              <a:tr h="198075">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1800</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15.1</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1845</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0.7</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1890</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t>7.8</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1935</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42.9</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1980</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26.1</a:t>
                      </a:r>
                      <a:endParaRPr sz="700" b="1"/>
                    </a:p>
                  </a:txBody>
                  <a:tcPr marL="91425" marR="91425" marT="45700" marB="45700">
                    <a:solidFill>
                      <a:srgbClr val="EEF7F8"/>
                    </a:solidFill>
                  </a:tcPr>
                </a:tc>
                <a:tc vMerge="1">
                  <a:txBody>
                    <a:bodyPr/>
                    <a:lstStyle/>
                    <a:p>
                      <a:endParaRPr lang="en-US"/>
                    </a:p>
                  </a:txBody>
                  <a:tcPr/>
                </a:tc>
                <a:extLst>
                  <a:ext uri="{0D108BD9-81ED-4DB2-BD59-A6C34878D82A}">
                    <a16:rowId xmlns:a16="http://schemas.microsoft.com/office/drawing/2014/main" val="10011"/>
                  </a:ext>
                </a:extLst>
              </a:tr>
              <a:tr h="198075">
                <a:tc>
                  <a:txBody>
                    <a:bodyPr/>
                    <a:lstStyle/>
                    <a:p>
                      <a:pPr marL="0" lvl="0" indent="0" algn="l" rtl="0">
                        <a:spcBef>
                          <a:spcPts val="0"/>
                        </a:spcBef>
                        <a:spcAft>
                          <a:spcPts val="0"/>
                        </a:spcAft>
                        <a:buNone/>
                      </a:pPr>
                      <a:r>
                        <a:rPr lang="en" sz="700" b="1">
                          <a:solidFill>
                            <a:srgbClr val="000000"/>
                          </a:solidFill>
                        </a:rPr>
                        <a:t>1801</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13.3</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1846</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1.2</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1891</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7.0</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1936</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43.0</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None/>
                      </a:pPr>
                      <a:r>
                        <a:rPr lang="en" sz="700" b="1">
                          <a:solidFill>
                            <a:srgbClr val="000000"/>
                          </a:solidFill>
                        </a:rPr>
                        <a:t>1981</a:t>
                      </a:r>
                      <a:endParaRPr sz="700" b="1">
                        <a:solidFill>
                          <a:srgbClr val="000000"/>
                        </a:solidFill>
                      </a:endParaRPr>
                    </a:p>
                  </a:txBody>
                  <a:tcPr marL="91425" marR="91425" marT="45700" marB="45700">
                    <a:solidFill>
                      <a:srgbClr val="FFFF00"/>
                    </a:solidFill>
                  </a:tcPr>
                </a:tc>
                <a:tc>
                  <a:txBody>
                    <a:bodyPr/>
                    <a:lstStyle/>
                    <a:p>
                      <a:pPr marL="0" lvl="0" indent="0" algn="l" rtl="0">
                        <a:spcBef>
                          <a:spcPts val="0"/>
                        </a:spcBef>
                        <a:spcAft>
                          <a:spcPts val="0"/>
                        </a:spcAft>
                        <a:buNone/>
                      </a:pPr>
                      <a:r>
                        <a:rPr lang="en" sz="700" b="1"/>
                        <a:t>25.8</a:t>
                      </a:r>
                      <a:endParaRPr sz="700" b="1"/>
                    </a:p>
                  </a:txBody>
                  <a:tcPr marL="91425" marR="91425" marT="45700" marB="45700">
                    <a:solidFill>
                      <a:srgbClr val="FFFF00"/>
                    </a:solidFill>
                  </a:tcPr>
                </a:tc>
                <a:tc vMerge="1">
                  <a:txBody>
                    <a:bodyPr/>
                    <a:lstStyle/>
                    <a:p>
                      <a:endParaRPr lang="en-US"/>
                    </a:p>
                  </a:txBody>
                  <a:tcPr/>
                </a:tc>
                <a:extLst>
                  <a:ext uri="{0D108BD9-81ED-4DB2-BD59-A6C34878D82A}">
                    <a16:rowId xmlns:a16="http://schemas.microsoft.com/office/drawing/2014/main" val="10012"/>
                  </a:ext>
                </a:extLst>
              </a:tr>
              <a:tr h="198075">
                <a:tc>
                  <a:txBody>
                    <a:bodyPr/>
                    <a:lstStyle/>
                    <a:p>
                      <a:pPr marL="0" lvl="0" indent="0" algn="l" rtl="0">
                        <a:spcBef>
                          <a:spcPts val="0"/>
                        </a:spcBef>
                        <a:spcAft>
                          <a:spcPts val="0"/>
                        </a:spcAft>
                        <a:buNone/>
                      </a:pPr>
                      <a:r>
                        <a:rPr lang="en" sz="700" b="1">
                          <a:solidFill>
                            <a:srgbClr val="000000"/>
                          </a:solidFill>
                        </a:rPr>
                        <a:t>1802</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13.9</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1847</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1.7</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1892</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6.6</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1937</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40.1</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1982</a:t>
                      </a:r>
                      <a:endParaRPr sz="700" b="1">
                        <a:solidFill>
                          <a:srgbClr val="000000"/>
                        </a:solidFill>
                      </a:endParaRPr>
                    </a:p>
                  </a:txBody>
                  <a:tcPr marL="91425" marR="91425" marT="45700" marB="45700">
                    <a:solidFill>
                      <a:srgbClr val="FFFF00"/>
                    </a:solidFill>
                  </a:tcPr>
                </a:tc>
                <a:tc>
                  <a:txBody>
                    <a:bodyPr/>
                    <a:lstStyle/>
                    <a:p>
                      <a:pPr marL="0" lvl="0" indent="0" algn="l" rtl="0">
                        <a:spcBef>
                          <a:spcPts val="0"/>
                        </a:spcBef>
                        <a:spcAft>
                          <a:spcPts val="0"/>
                        </a:spcAft>
                        <a:buNone/>
                      </a:pPr>
                      <a:r>
                        <a:rPr lang="en" sz="700" b="1"/>
                        <a:t>28.7</a:t>
                      </a:r>
                      <a:endParaRPr sz="700" b="1"/>
                    </a:p>
                  </a:txBody>
                  <a:tcPr marL="91425" marR="91425" marT="45700" marB="45700">
                    <a:solidFill>
                      <a:srgbClr val="FFFF00"/>
                    </a:solidFill>
                  </a:tcPr>
                </a:tc>
                <a:tc vMerge="1">
                  <a:txBody>
                    <a:bodyPr/>
                    <a:lstStyle/>
                    <a:p>
                      <a:endParaRPr lang="en-US"/>
                    </a:p>
                  </a:txBody>
                  <a:tcPr/>
                </a:tc>
                <a:extLst>
                  <a:ext uri="{0D108BD9-81ED-4DB2-BD59-A6C34878D82A}">
                    <a16:rowId xmlns:a16="http://schemas.microsoft.com/office/drawing/2014/main" val="10013"/>
                  </a:ext>
                </a:extLst>
              </a:tr>
              <a:tr h="198075">
                <a:tc>
                  <a:txBody>
                    <a:bodyPr/>
                    <a:lstStyle/>
                    <a:p>
                      <a:pPr marL="0" lvl="0" indent="0" algn="l" rtl="0">
                        <a:spcBef>
                          <a:spcPts val="0"/>
                        </a:spcBef>
                        <a:spcAft>
                          <a:spcPts val="0"/>
                        </a:spcAft>
                        <a:buNone/>
                      </a:pPr>
                      <a:r>
                        <a:rPr lang="en" sz="700" b="1">
                          <a:solidFill>
                            <a:srgbClr val="000000"/>
                          </a:solidFill>
                        </a:rPr>
                        <a:t>1803</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14.1</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1848</a:t>
                      </a:r>
                      <a:endParaRPr sz="700" b="1"/>
                    </a:p>
                  </a:txBody>
                  <a:tcPr marL="91425" marR="91425" marT="45700" marB="45700">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2.2</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1893</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6.8</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1938</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42.8</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1983</a:t>
                      </a:r>
                      <a:endParaRPr sz="700" b="1">
                        <a:solidFill>
                          <a:srgbClr val="000000"/>
                        </a:solidFill>
                      </a:endParaRPr>
                    </a:p>
                  </a:txBody>
                  <a:tcPr marL="91425" marR="91425" marT="45700" marB="45700">
                    <a:solidFill>
                      <a:srgbClr val="FFFF00"/>
                    </a:solidFill>
                  </a:tcPr>
                </a:tc>
                <a:tc>
                  <a:txBody>
                    <a:bodyPr/>
                    <a:lstStyle/>
                    <a:p>
                      <a:pPr marL="0" lvl="0" indent="0" algn="l" rtl="0">
                        <a:spcBef>
                          <a:spcPts val="0"/>
                        </a:spcBef>
                        <a:spcAft>
                          <a:spcPts val="0"/>
                        </a:spcAft>
                        <a:buNone/>
                      </a:pPr>
                      <a:r>
                        <a:rPr lang="en" sz="700" b="1"/>
                        <a:t>33.1</a:t>
                      </a:r>
                      <a:endParaRPr sz="700" b="1"/>
                    </a:p>
                  </a:txBody>
                  <a:tcPr marL="91425" marR="91425" marT="45700" marB="45700">
                    <a:solidFill>
                      <a:srgbClr val="FFFF00"/>
                    </a:solidFill>
                  </a:tcPr>
                </a:tc>
                <a:tc vMerge="1">
                  <a:txBody>
                    <a:bodyPr/>
                    <a:lstStyle/>
                    <a:p>
                      <a:endParaRPr lang="en-US"/>
                    </a:p>
                  </a:txBody>
                  <a:tcPr/>
                </a:tc>
                <a:extLst>
                  <a:ext uri="{0D108BD9-81ED-4DB2-BD59-A6C34878D82A}">
                    <a16:rowId xmlns:a16="http://schemas.microsoft.com/office/drawing/2014/main" val="10014"/>
                  </a:ext>
                </a:extLst>
              </a:tr>
              <a:tr h="198075">
                <a:tc>
                  <a:txBody>
                    <a:bodyPr/>
                    <a:lstStyle/>
                    <a:p>
                      <a:pPr marL="0" lvl="0" indent="0" algn="l" rtl="0">
                        <a:spcBef>
                          <a:spcPts val="0"/>
                        </a:spcBef>
                        <a:spcAft>
                          <a:spcPts val="0"/>
                        </a:spcAft>
                        <a:buNone/>
                      </a:pPr>
                      <a:r>
                        <a:rPr lang="en" sz="700" b="1">
                          <a:solidFill>
                            <a:srgbClr val="000000"/>
                          </a:solidFill>
                        </a:rPr>
                        <a:t>1804</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13.2</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1849</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2.5</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1894</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7.9</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1939</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43.0</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1984</a:t>
                      </a:r>
                      <a:endParaRPr sz="700" b="1">
                        <a:solidFill>
                          <a:srgbClr val="000000"/>
                        </a:solidFill>
                      </a:endParaRPr>
                    </a:p>
                  </a:txBody>
                  <a:tcPr marL="91425" marR="91425" marT="45700" marB="45700">
                    <a:solidFill>
                      <a:srgbClr val="FFFF00"/>
                    </a:solidFill>
                  </a:tcPr>
                </a:tc>
                <a:tc>
                  <a:txBody>
                    <a:bodyPr/>
                    <a:lstStyle/>
                    <a:p>
                      <a:pPr marL="0" lvl="0" indent="0" algn="l" rtl="0">
                        <a:spcBef>
                          <a:spcPts val="0"/>
                        </a:spcBef>
                        <a:spcAft>
                          <a:spcPts val="0"/>
                        </a:spcAft>
                        <a:buNone/>
                      </a:pPr>
                      <a:r>
                        <a:rPr lang="en" sz="700" b="1"/>
                        <a:t>34.0</a:t>
                      </a:r>
                      <a:endParaRPr sz="700" b="1"/>
                    </a:p>
                  </a:txBody>
                  <a:tcPr marL="91425" marR="91425" marT="45700" marB="45700">
                    <a:solidFill>
                      <a:srgbClr val="FFFF00"/>
                    </a:solidFill>
                  </a:tcPr>
                </a:tc>
                <a:tc vMerge="1">
                  <a:txBody>
                    <a:bodyPr/>
                    <a:lstStyle/>
                    <a:p>
                      <a:endParaRPr lang="en-US"/>
                    </a:p>
                  </a:txBody>
                  <a:tcPr/>
                </a:tc>
                <a:extLst>
                  <a:ext uri="{0D108BD9-81ED-4DB2-BD59-A6C34878D82A}">
                    <a16:rowId xmlns:a16="http://schemas.microsoft.com/office/drawing/2014/main" val="10015"/>
                  </a:ext>
                </a:extLst>
              </a:tr>
              <a:tr h="198075">
                <a:tc>
                  <a:txBody>
                    <a:bodyPr/>
                    <a:lstStyle/>
                    <a:p>
                      <a:pPr marL="0" lvl="0" indent="0" algn="l" rtl="0">
                        <a:spcBef>
                          <a:spcPts val="0"/>
                        </a:spcBef>
                        <a:spcAft>
                          <a:spcPts val="0"/>
                        </a:spcAft>
                        <a:buNone/>
                      </a:pPr>
                      <a:r>
                        <a:rPr lang="en" sz="700" b="1">
                          <a:solidFill>
                            <a:srgbClr val="000000"/>
                          </a:solidFill>
                        </a:rPr>
                        <a:t>1805</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10.9</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1850</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2.3</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1895</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7.9</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1940</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solidFill>
                            <a:srgbClr val="000000"/>
                          </a:solidFill>
                        </a:rPr>
                        <a:t>42.7</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1985</a:t>
                      </a:r>
                      <a:endParaRPr sz="700" b="1">
                        <a:solidFill>
                          <a:srgbClr val="000000"/>
                        </a:solidFill>
                      </a:endParaRPr>
                    </a:p>
                  </a:txBody>
                  <a:tcPr marL="91425" marR="91425" marT="45700" marB="45700">
                    <a:solidFill>
                      <a:srgbClr val="FFFF00"/>
                    </a:solidFill>
                  </a:tcPr>
                </a:tc>
                <a:tc>
                  <a:txBody>
                    <a:bodyPr/>
                    <a:lstStyle/>
                    <a:p>
                      <a:pPr marL="0" lvl="0" indent="0" algn="l" rtl="0">
                        <a:spcBef>
                          <a:spcPts val="0"/>
                        </a:spcBef>
                        <a:spcAft>
                          <a:spcPts val="0"/>
                        </a:spcAft>
                        <a:buNone/>
                      </a:pPr>
                      <a:r>
                        <a:rPr lang="en" sz="700" b="1"/>
                        <a:t>26.4</a:t>
                      </a:r>
                      <a:endParaRPr sz="700" b="1"/>
                    </a:p>
                  </a:txBody>
                  <a:tcPr marL="91425" marR="91425" marT="45700" marB="45700">
                    <a:solidFill>
                      <a:srgbClr val="FFFF00"/>
                    </a:solidFill>
                  </a:tcPr>
                </a:tc>
                <a:tc vMerge="1">
                  <a:txBody>
                    <a:bodyPr/>
                    <a:lstStyle/>
                    <a:p>
                      <a:endParaRPr lang="en-US"/>
                    </a:p>
                  </a:txBody>
                  <a:tcPr/>
                </a:tc>
                <a:extLst>
                  <a:ext uri="{0D108BD9-81ED-4DB2-BD59-A6C34878D82A}">
                    <a16:rowId xmlns:a16="http://schemas.microsoft.com/office/drawing/2014/main" val="10016"/>
                  </a:ext>
                </a:extLst>
              </a:tr>
              <a:tr h="198075">
                <a:tc>
                  <a:txBody>
                    <a:bodyPr/>
                    <a:lstStyle/>
                    <a:p>
                      <a:pPr marL="0" lvl="0" indent="0" algn="l" rtl="0">
                        <a:spcBef>
                          <a:spcPts val="0"/>
                        </a:spcBef>
                        <a:spcAft>
                          <a:spcPts val="0"/>
                        </a:spcAft>
                        <a:buNone/>
                      </a:pPr>
                      <a:r>
                        <a:rPr lang="en" sz="700" b="1">
                          <a:solidFill>
                            <a:srgbClr val="000000"/>
                          </a:solidFill>
                        </a:rPr>
                        <a:t>1806</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10.0</a:t>
                      </a:r>
                      <a:endParaRPr sz="700" b="1"/>
                    </a:p>
                  </a:txBody>
                  <a:tcPr marL="91425" marR="91425" marT="45700" marB="45700">
                    <a:solidFill>
                      <a:srgbClr val="EEF7F8"/>
                    </a:solidFill>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1851</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2.4</a:t>
                      </a:r>
                      <a:endParaRPr sz="700" b="1"/>
                    </a:p>
                  </a:txBody>
                  <a:tcPr marL="91425" marR="91425" marT="45700" marB="45700">
                    <a:solidFill>
                      <a:srgbClr val="FFFFFF"/>
                    </a:solidFill>
                  </a:tcPr>
                </a:tc>
                <a:tc>
                  <a:txBody>
                    <a:bodyPr/>
                    <a:lstStyle/>
                    <a:p>
                      <a:pPr marL="0" lvl="0" indent="0" algn="l" rtl="0">
                        <a:spcBef>
                          <a:spcPts val="0"/>
                        </a:spcBef>
                        <a:spcAft>
                          <a:spcPts val="0"/>
                        </a:spcAft>
                        <a:buNone/>
                      </a:pPr>
                      <a:r>
                        <a:rPr lang="en" sz="700" b="1">
                          <a:solidFill>
                            <a:srgbClr val="000000"/>
                          </a:solidFill>
                        </a:rPr>
                        <a:t>1896</a:t>
                      </a:r>
                      <a:endParaRPr sz="700" b="1">
                        <a:solidFill>
                          <a:srgbClr val="000000"/>
                        </a:solidFill>
                      </a:endParaRPr>
                    </a:p>
                  </a:txBody>
                  <a:tcPr marL="91425" marR="91425" marT="45700" marB="45700">
                    <a:solidFill>
                      <a:srgbClr val="EEF7F8"/>
                    </a:solidFill>
                  </a:tcPr>
                </a:tc>
                <a:tc>
                  <a:txBody>
                    <a:bodyPr/>
                    <a:lstStyle/>
                    <a:p>
                      <a:pPr marL="0" lvl="0" indent="0" algn="l" rtl="0">
                        <a:spcBef>
                          <a:spcPts val="0"/>
                        </a:spcBef>
                        <a:spcAft>
                          <a:spcPts val="0"/>
                        </a:spcAft>
                        <a:buNone/>
                      </a:pPr>
                      <a:r>
                        <a:rPr lang="en" sz="700" b="1"/>
                        <a:t>8.5</a:t>
                      </a:r>
                      <a:endParaRPr sz="700" b="1"/>
                    </a:p>
                  </a:txBody>
                  <a:tcPr marL="91425" marR="91425" marT="45700" marB="45700">
                    <a:solidFill>
                      <a:srgbClr val="EEF7F8"/>
                    </a:solidFill>
                  </a:tcPr>
                </a:tc>
                <a:tc>
                  <a:txBody>
                    <a:bodyPr/>
                    <a:lstStyle/>
                    <a:p>
                      <a:pPr marL="0" lvl="0" indent="0" algn="l" rtl="0">
                        <a:spcBef>
                          <a:spcPts val="0"/>
                        </a:spcBef>
                        <a:spcAft>
                          <a:spcPts val="0"/>
                        </a:spcAft>
                        <a:buNone/>
                      </a:pPr>
                      <a:r>
                        <a:rPr lang="en" sz="700" b="1">
                          <a:solidFill>
                            <a:srgbClr val="000000"/>
                          </a:solidFill>
                        </a:rPr>
                        <a:t>1941</a:t>
                      </a:r>
                      <a:endParaRPr sz="700" b="1"/>
                    </a:p>
                  </a:txBody>
                  <a:tcPr marL="91425" marR="91425" marT="45700" marB="45700">
                    <a:solidFill>
                      <a:srgbClr val="FFFF00"/>
                    </a:solidFill>
                  </a:tcPr>
                </a:tc>
                <a:tc>
                  <a:txBody>
                    <a:bodyPr/>
                    <a:lstStyle/>
                    <a:p>
                      <a:pPr marL="0" lvl="0" indent="0" algn="l" rtl="0">
                        <a:spcBef>
                          <a:spcPts val="0"/>
                        </a:spcBef>
                        <a:spcAft>
                          <a:spcPts val="0"/>
                        </a:spcAft>
                        <a:buNone/>
                      </a:pPr>
                      <a:r>
                        <a:rPr lang="en" sz="700" b="1"/>
                        <a:t>43.3</a:t>
                      </a:r>
                      <a:endParaRPr sz="700" b="1"/>
                    </a:p>
                  </a:txBody>
                  <a:tcPr marL="91425" marR="91425" marT="45700" marB="45700">
                    <a:solidFill>
                      <a:srgbClr val="FFFF00"/>
                    </a:solidFill>
                  </a:tcPr>
                </a:tc>
                <a:tc vMerge="1">
                  <a:txBody>
                    <a:bodyPr/>
                    <a:lstStyle/>
                    <a:p>
                      <a:endParaRPr lang="en-US"/>
                    </a:p>
                  </a:txBody>
                  <a:tcPr/>
                </a:tc>
                <a:tc>
                  <a:txBody>
                    <a:bodyPr/>
                    <a:lstStyle/>
                    <a:p>
                      <a:pPr marL="0" lvl="0" indent="0" algn="l" rtl="0">
                        <a:spcBef>
                          <a:spcPts val="0"/>
                        </a:spcBef>
                        <a:spcAft>
                          <a:spcPts val="0"/>
                        </a:spcAft>
                        <a:buClr>
                          <a:srgbClr val="000000"/>
                        </a:buClr>
                        <a:buSzPts val="1100"/>
                        <a:buFont typeface="Arial"/>
                        <a:buNone/>
                      </a:pPr>
                      <a:r>
                        <a:rPr lang="en" sz="700" b="1">
                          <a:solidFill>
                            <a:srgbClr val="000000"/>
                          </a:solidFill>
                        </a:rPr>
                        <a:t>1986</a:t>
                      </a:r>
                      <a:endParaRPr sz="700" b="1">
                        <a:solidFill>
                          <a:srgbClr val="000000"/>
                        </a:solidFill>
                      </a:endParaRPr>
                    </a:p>
                  </a:txBody>
                  <a:tcPr marL="91425" marR="91425" marT="45700" marB="45700">
                    <a:solidFill>
                      <a:srgbClr val="FFFF00"/>
                    </a:solidFill>
                  </a:tcPr>
                </a:tc>
                <a:tc>
                  <a:txBody>
                    <a:bodyPr/>
                    <a:lstStyle/>
                    <a:p>
                      <a:pPr marL="0" lvl="0" indent="0" algn="l" rtl="0">
                        <a:spcBef>
                          <a:spcPts val="0"/>
                        </a:spcBef>
                        <a:spcAft>
                          <a:spcPts val="0"/>
                        </a:spcAft>
                        <a:buNone/>
                      </a:pPr>
                      <a:r>
                        <a:rPr lang="en" sz="700" b="1"/>
                        <a:t>38.5</a:t>
                      </a:r>
                      <a:endParaRPr sz="700" b="1"/>
                    </a:p>
                  </a:txBody>
                  <a:tcPr marL="91425" marR="91425" marT="45700" marB="45700">
                    <a:solidFill>
                      <a:srgbClr val="FFFF00"/>
                    </a:solidFill>
                  </a:tcPr>
                </a:tc>
                <a:tc vMerge="1">
                  <a:txBody>
                    <a:bodyPr/>
                    <a:lstStyle/>
                    <a:p>
                      <a:endParaRPr lang="en-US"/>
                    </a:p>
                  </a:txBody>
                  <a:tcPr/>
                </a:tc>
                <a:extLst>
                  <a:ext uri="{0D108BD9-81ED-4DB2-BD59-A6C34878D82A}">
                    <a16:rowId xmlns:a16="http://schemas.microsoft.com/office/drawing/2014/main" val="10017"/>
                  </a:ext>
                </a:extLst>
              </a:tr>
            </a:tbl>
          </a:graphicData>
        </a:graphic>
      </p:graphicFrame>
      <p:sp>
        <p:nvSpPr>
          <p:cNvPr id="1194" name="Google Shape;1194;p73"/>
          <p:cNvSpPr txBox="1"/>
          <p:nvPr/>
        </p:nvSpPr>
        <p:spPr>
          <a:xfrm rot="5400000">
            <a:off x="4738525" y="3221625"/>
            <a:ext cx="26187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The Great Depression &amp; World War II</a:t>
            </a:r>
            <a:endParaRPr sz="1000" b="1"/>
          </a:p>
        </p:txBody>
      </p:sp>
      <p:sp>
        <p:nvSpPr>
          <p:cNvPr id="1195" name="Google Shape;1195;p73"/>
          <p:cNvSpPr txBox="1"/>
          <p:nvPr/>
        </p:nvSpPr>
        <p:spPr>
          <a:xfrm rot="5400000">
            <a:off x="7349700" y="3675750"/>
            <a:ext cx="1303200" cy="43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Reagan Tax Cuts</a:t>
            </a:r>
            <a:endParaRPr sz="10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Data = Drama</a:t>
            </a:r>
            <a:endParaRPr/>
          </a:p>
        </p:txBody>
      </p:sp>
      <p:sp>
        <p:nvSpPr>
          <p:cNvPr id="1201" name="Google Shape;1201;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202" name="Google Shape;1202;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https://seekingalpha.com</a:t>
            </a:r>
            <a:endParaRPr/>
          </a:p>
        </p:txBody>
      </p:sp>
      <p:pic>
        <p:nvPicPr>
          <p:cNvPr id="1203" name="Google Shape;1203;p74"/>
          <p:cNvPicPr preferRelativeResize="0"/>
          <p:nvPr/>
        </p:nvPicPr>
        <p:blipFill>
          <a:blip r:embed="rId4">
            <a:alphaModFix/>
          </a:blip>
          <a:stretch>
            <a:fillRect/>
          </a:stretch>
        </p:blipFill>
        <p:spPr>
          <a:xfrm>
            <a:off x="997913" y="1293550"/>
            <a:ext cx="7148165" cy="3470700"/>
          </a:xfrm>
          <a:prstGeom prst="rect">
            <a:avLst/>
          </a:prstGeom>
          <a:noFill/>
          <a:ln>
            <a:noFill/>
          </a:ln>
        </p:spPr>
      </p:pic>
      <p:sp>
        <p:nvSpPr>
          <p:cNvPr id="1204" name="Google Shape;120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New Housing Construction: Making A Bottom, At Close To Recessionary Levels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Course Overview</a:t>
            </a:r>
            <a:endParaRPr/>
          </a:p>
        </p:txBody>
      </p:sp>
      <p:sp>
        <p:nvSpPr>
          <p:cNvPr id="1210" name="Google Shape;1210;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211" name="Google Shape;1211;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Tools for Truths, Skills for Stories:</a:t>
            </a:r>
            <a:endParaRPr/>
          </a:p>
        </p:txBody>
      </p:sp>
      <p:sp>
        <p:nvSpPr>
          <p:cNvPr id="1217" name="Google Shape;1217;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218" name="Google Shape;1218;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19" name="Google Shape;1219;p76"/>
          <p:cNvPicPr preferRelativeResize="0"/>
          <p:nvPr/>
        </p:nvPicPr>
        <p:blipFill>
          <a:blip r:embed="rId3">
            <a:alphaModFix/>
          </a:blip>
          <a:stretch>
            <a:fillRect/>
          </a:stretch>
        </p:blipFill>
        <p:spPr>
          <a:xfrm>
            <a:off x="3472465" y="1032975"/>
            <a:ext cx="827470" cy="3662574"/>
          </a:xfrm>
          <a:prstGeom prst="rect">
            <a:avLst/>
          </a:prstGeom>
          <a:noFill/>
          <a:ln>
            <a:noFill/>
          </a:ln>
        </p:spPr>
      </p:pic>
      <p:sp>
        <p:nvSpPr>
          <p:cNvPr id="1220" name="Google Shape;1220;p76"/>
          <p:cNvSpPr txBox="1"/>
          <p:nvPr/>
        </p:nvSpPr>
        <p:spPr>
          <a:xfrm>
            <a:off x="450350" y="1261575"/>
            <a:ext cx="29685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latin typeface="Roboto"/>
                <a:ea typeface="Roboto"/>
                <a:cs typeface="Roboto"/>
                <a:sym typeface="Roboto"/>
              </a:rPr>
              <a:t>Our Goals:</a:t>
            </a:r>
            <a:endParaRPr sz="2400" b="1">
              <a:latin typeface="Roboto"/>
              <a:ea typeface="Roboto"/>
              <a:cs typeface="Roboto"/>
              <a:sym typeface="Roboto"/>
            </a:endParaRPr>
          </a:p>
          <a:p>
            <a:pPr marL="0" lvl="0" indent="0" algn="l" rtl="0">
              <a:spcBef>
                <a:spcPts val="800"/>
              </a:spcBef>
              <a:spcAft>
                <a:spcPts val="0"/>
              </a:spcAft>
              <a:buNone/>
            </a:pPr>
            <a:endParaRPr b="1">
              <a:latin typeface="Roboto"/>
              <a:ea typeface="Roboto"/>
              <a:cs typeface="Roboto"/>
              <a:sym typeface="Roboto"/>
            </a:endParaRPr>
          </a:p>
        </p:txBody>
      </p:sp>
      <p:sp>
        <p:nvSpPr>
          <p:cNvPr id="1221" name="Google Shape;1221;p76"/>
          <p:cNvSpPr txBox="1"/>
          <p:nvPr/>
        </p:nvSpPr>
        <p:spPr>
          <a:xfrm>
            <a:off x="4299925" y="1261575"/>
            <a:ext cx="32826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1"/>
              </a:buClr>
              <a:buSzPts val="1100"/>
              <a:buFont typeface="Arial"/>
              <a:buNone/>
            </a:pPr>
            <a:r>
              <a:rPr lang="en" sz="2400" b="1">
                <a:latin typeface="Roboto"/>
                <a:ea typeface="Roboto"/>
                <a:cs typeface="Roboto"/>
                <a:sym typeface="Roboto"/>
              </a:rPr>
              <a:t>Our Means:</a:t>
            </a:r>
            <a:endParaRPr b="1">
              <a:latin typeface="Roboto"/>
              <a:ea typeface="Roboto"/>
              <a:cs typeface="Roboto"/>
              <a:sym typeface="Roboto"/>
            </a:endParaRPr>
          </a:p>
        </p:txBody>
      </p:sp>
      <p:sp>
        <p:nvSpPr>
          <p:cNvPr id="1222" name="Google Shape;1222;p76"/>
          <p:cNvSpPr txBox="1"/>
          <p:nvPr/>
        </p:nvSpPr>
        <p:spPr>
          <a:xfrm>
            <a:off x="450350" y="2228700"/>
            <a:ext cx="3301500" cy="27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latin typeface="Roboto Light"/>
                <a:ea typeface="Roboto Light"/>
                <a:cs typeface="Roboto Light"/>
                <a:sym typeface="Roboto Light"/>
              </a:rPr>
              <a:t>Truth-telling </a:t>
            </a:r>
            <a:endParaRPr sz="36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3600">
                <a:latin typeface="Roboto Light"/>
                <a:ea typeface="Roboto Light"/>
                <a:cs typeface="Roboto Light"/>
                <a:sym typeface="Roboto Light"/>
              </a:rPr>
              <a:t>Storytelling</a:t>
            </a:r>
            <a:endParaRPr sz="36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3600">
              <a:latin typeface="Roboto Light"/>
              <a:ea typeface="Roboto Light"/>
              <a:cs typeface="Roboto Light"/>
              <a:sym typeface="Roboto Light"/>
            </a:endParaRPr>
          </a:p>
          <a:p>
            <a:pPr marL="0" lvl="0" indent="0" algn="l" rtl="0">
              <a:lnSpc>
                <a:spcPct val="115000"/>
              </a:lnSpc>
              <a:spcBef>
                <a:spcPts val="0"/>
              </a:spcBef>
              <a:spcAft>
                <a:spcPts val="0"/>
              </a:spcAft>
              <a:buNone/>
            </a:pPr>
            <a:endParaRPr sz="3600">
              <a:latin typeface="Roboto Light"/>
              <a:ea typeface="Roboto Light"/>
              <a:cs typeface="Roboto Light"/>
              <a:sym typeface="Roboto Light"/>
            </a:endParaRPr>
          </a:p>
        </p:txBody>
      </p:sp>
      <p:sp>
        <p:nvSpPr>
          <p:cNvPr id="1223" name="Google Shape;1223;p76"/>
          <p:cNvSpPr txBox="1"/>
          <p:nvPr/>
        </p:nvSpPr>
        <p:spPr>
          <a:xfrm>
            <a:off x="4264475" y="1891250"/>
            <a:ext cx="2066100" cy="240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Microsoft Excel</a:t>
            </a:r>
            <a:endParaRPr sz="15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Python</a:t>
            </a:r>
            <a:endParaRPr sz="15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pandas</a:t>
            </a:r>
            <a:endParaRPr sz="15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Matplotlib/Seaborn</a:t>
            </a:r>
            <a:endParaRPr sz="15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APIs</a:t>
            </a:r>
            <a:endParaRPr sz="15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Beautiful Soup</a:t>
            </a: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Machine Learning</a:t>
            </a:r>
            <a:endParaRPr sz="1500">
              <a:latin typeface="Roboto"/>
              <a:ea typeface="Roboto"/>
              <a:cs typeface="Roboto"/>
              <a:sym typeface="Roboto"/>
            </a:endParaRPr>
          </a:p>
        </p:txBody>
      </p:sp>
      <p:sp>
        <p:nvSpPr>
          <p:cNvPr id="1224" name="Google Shape;1224;p76"/>
          <p:cNvSpPr txBox="1"/>
          <p:nvPr/>
        </p:nvSpPr>
        <p:spPr>
          <a:xfrm>
            <a:off x="6681650" y="1889113"/>
            <a:ext cx="2066100" cy="240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Roboto"/>
                <a:ea typeface="Roboto"/>
                <a:cs typeface="Roboto"/>
                <a:sym typeface="Roboto"/>
              </a:rPr>
              <a:t>SQL</a:t>
            </a: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MongoDB</a:t>
            </a: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HTML/CSS</a:t>
            </a: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JavaScript</a:t>
            </a: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D3.js</a:t>
            </a: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Leaflet.js/Google Maps</a:t>
            </a: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Tableau</a:t>
            </a:r>
            <a:endParaRPr sz="1500">
              <a:latin typeface="Roboto"/>
              <a:ea typeface="Roboto"/>
              <a:cs typeface="Roboto"/>
              <a:sym typeface="Roboto"/>
            </a:endParaRPr>
          </a:p>
          <a:p>
            <a:pPr marL="0" lvl="0" indent="0" algn="l" rtl="0">
              <a:lnSpc>
                <a:spcPct val="115000"/>
              </a:lnSpc>
              <a:spcBef>
                <a:spcPts val="0"/>
              </a:spcBef>
              <a:spcAft>
                <a:spcPts val="0"/>
              </a:spcAft>
              <a:buNone/>
            </a:pPr>
            <a:r>
              <a:rPr lang="en" sz="1500">
                <a:latin typeface="Roboto"/>
                <a:ea typeface="Roboto"/>
                <a:cs typeface="Roboto"/>
                <a:sym typeface="Roboto"/>
              </a:rPr>
              <a:t>Hadoop</a:t>
            </a:r>
            <a:endParaRPr sz="1500">
              <a:latin typeface="Roboto"/>
              <a:ea typeface="Roboto"/>
              <a:cs typeface="Roboto"/>
              <a:sym typeface="Roboto"/>
            </a:endParaRPr>
          </a:p>
          <a:p>
            <a:pPr marL="0" lvl="0" indent="0" algn="l" rtl="0">
              <a:lnSpc>
                <a:spcPct val="115000"/>
              </a:lnSpc>
              <a:spcBef>
                <a:spcPts val="0"/>
              </a:spcBef>
              <a:spcAft>
                <a:spcPts val="0"/>
              </a:spcAft>
              <a:buNone/>
            </a:pPr>
            <a:endParaRPr sz="1500">
              <a:latin typeface="Roboto"/>
              <a:ea typeface="Roboto"/>
              <a:cs typeface="Roboto"/>
              <a:sym typeface="Roboto"/>
            </a:endParaRPr>
          </a:p>
        </p:txBody>
      </p:sp>
      <p:pic>
        <p:nvPicPr>
          <p:cNvPr id="1225" name="Google Shape;1225;p76"/>
          <p:cNvPicPr preferRelativeResize="0"/>
          <p:nvPr/>
        </p:nvPicPr>
        <p:blipFill>
          <a:blip r:embed="rId4">
            <a:alphaModFix/>
          </a:blip>
          <a:stretch>
            <a:fillRect/>
          </a:stretch>
        </p:blipFill>
        <p:spPr>
          <a:xfrm>
            <a:off x="2068700" y="1150450"/>
            <a:ext cx="711763" cy="755949"/>
          </a:xfrm>
          <a:prstGeom prst="rect">
            <a:avLst/>
          </a:prstGeom>
          <a:noFill/>
          <a:ln>
            <a:noFill/>
          </a:ln>
        </p:spPr>
      </p:pic>
      <p:pic>
        <p:nvPicPr>
          <p:cNvPr id="1226" name="Google Shape;1226;p76"/>
          <p:cNvPicPr preferRelativeResize="0"/>
          <p:nvPr/>
        </p:nvPicPr>
        <p:blipFill>
          <a:blip r:embed="rId5">
            <a:alphaModFix/>
          </a:blip>
          <a:stretch>
            <a:fillRect/>
          </a:stretch>
        </p:blipFill>
        <p:spPr>
          <a:xfrm>
            <a:off x="6009239" y="1032974"/>
            <a:ext cx="672414" cy="755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Course Overview</a:t>
            </a:r>
            <a:endParaRPr/>
          </a:p>
        </p:txBody>
      </p:sp>
      <p:sp>
        <p:nvSpPr>
          <p:cNvPr id="1232" name="Google Shape;1232;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Each class will include the following: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33" name="Google Shape;1233;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234" name="Google Shape;1234;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5" name="Google Shape;1235;p77"/>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Overview of Lesson Topics</a:t>
            </a:r>
            <a:endParaRPr sz="1600"/>
          </a:p>
        </p:txBody>
      </p:sp>
      <p:sp>
        <p:nvSpPr>
          <p:cNvPr id="1236" name="Google Shape;1236;p77"/>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Instructor Lecture</a:t>
            </a:r>
            <a:endParaRPr sz="1600"/>
          </a:p>
        </p:txBody>
      </p:sp>
      <p:sp>
        <p:nvSpPr>
          <p:cNvPr id="1237" name="Google Shape;1237;p77"/>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Instructor Demonstration</a:t>
            </a:r>
            <a:endParaRPr sz="1600"/>
          </a:p>
        </p:txBody>
      </p:sp>
      <p:sp>
        <p:nvSpPr>
          <p:cNvPr id="1238" name="Google Shape;1238;p77"/>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Class Discussions</a:t>
            </a:r>
            <a:endParaRPr sz="1600"/>
          </a:p>
        </p:txBody>
      </p:sp>
      <p:sp>
        <p:nvSpPr>
          <p:cNvPr id="1239" name="Google Shape;1239;p77"/>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In-Class Activities</a:t>
            </a:r>
            <a:endParaRPr sz="1600"/>
          </a:p>
        </p:txBody>
      </p:sp>
      <p:sp>
        <p:nvSpPr>
          <p:cNvPr id="1240" name="Google Shape;1240;p77"/>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Project Work</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78"/>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Weekly Breakdown by Subject</a:t>
            </a:r>
            <a:endParaRPr/>
          </a:p>
        </p:txBody>
      </p:sp>
      <p:sp>
        <p:nvSpPr>
          <p:cNvPr id="1246" name="Google Shape;124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247" name="Google Shape;1247;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1253" name="Google Shape;1253;p79"/>
          <p:cNvSpPr/>
          <p:nvPr/>
        </p:nvSpPr>
        <p:spPr>
          <a:xfrm>
            <a:off x="3966150" y="2928975"/>
            <a:ext cx="3913800" cy="5304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254" name="Google Shape;1254;p79"/>
          <p:cNvSpPr/>
          <p:nvPr/>
        </p:nvSpPr>
        <p:spPr>
          <a:xfrm>
            <a:off x="3221950" y="2104613"/>
            <a:ext cx="4057500" cy="4173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sz="900" b="1">
              <a:solidFill>
                <a:srgbClr val="A9B7C0"/>
              </a:solidFill>
              <a:latin typeface="Roboto"/>
              <a:ea typeface="Roboto"/>
              <a:cs typeface="Roboto"/>
              <a:sym typeface="Roboto"/>
            </a:endParaRPr>
          </a:p>
        </p:txBody>
      </p:sp>
      <p:graphicFrame>
        <p:nvGraphicFramePr>
          <p:cNvPr id="1255" name="Google Shape;1255;p79"/>
          <p:cNvGraphicFramePr/>
          <p:nvPr/>
        </p:nvGraphicFramePr>
        <p:xfrm>
          <a:off x="390225" y="514242"/>
          <a:ext cx="564950" cy="4468625"/>
        </p:xfrm>
        <a:graphic>
          <a:graphicData uri="http://schemas.openxmlformats.org/drawingml/2006/table">
            <a:tbl>
              <a:tblPr>
                <a:noFill/>
                <a:tableStyleId>{40D12380-B650-4FCC-8426-696EDC3700B5}</a:tableStyleId>
              </a:tblPr>
              <a:tblGrid>
                <a:gridCol w="564950">
                  <a:extLst>
                    <a:ext uri="{9D8B030D-6E8A-4147-A177-3AD203B41FA5}">
                      <a16:colId xmlns:a16="http://schemas.microsoft.com/office/drawing/2014/main" val="20000"/>
                    </a:ext>
                  </a:extLst>
                </a:gridCol>
              </a:tblGrid>
              <a:tr h="186075">
                <a:tc>
                  <a:txBody>
                    <a:bodyPr/>
                    <a:lstStyle/>
                    <a:p>
                      <a:pPr marL="0" lvl="0" indent="0" algn="r" rtl="0">
                        <a:spcBef>
                          <a:spcPts val="0"/>
                        </a:spcBef>
                        <a:spcAft>
                          <a:spcPts val="0"/>
                        </a:spcAft>
                        <a:buNone/>
                      </a:pPr>
                      <a:r>
                        <a:rPr lang="en" sz="700" b="1"/>
                        <a:t>Week 1</a:t>
                      </a:r>
                      <a:endParaRPr sz="700" b="1"/>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188900">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11</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21</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22</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23</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24</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1256" name="Google Shape;1256;p79"/>
          <p:cNvSpPr/>
          <p:nvPr/>
        </p:nvSpPr>
        <p:spPr>
          <a:xfrm>
            <a:off x="925150" y="564014"/>
            <a:ext cx="7398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9"/>
          <p:cNvSpPr/>
          <p:nvPr/>
        </p:nvSpPr>
        <p:spPr>
          <a:xfrm>
            <a:off x="927898" y="750657"/>
            <a:ext cx="887700" cy="1152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9"/>
          <p:cNvSpPr/>
          <p:nvPr/>
        </p:nvSpPr>
        <p:spPr>
          <a:xfrm>
            <a:off x="927898" y="937300"/>
            <a:ext cx="10359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9"/>
          <p:cNvSpPr/>
          <p:nvPr/>
        </p:nvSpPr>
        <p:spPr>
          <a:xfrm>
            <a:off x="927898" y="1118253"/>
            <a:ext cx="11832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9"/>
          <p:cNvSpPr/>
          <p:nvPr/>
        </p:nvSpPr>
        <p:spPr>
          <a:xfrm>
            <a:off x="927898" y="1304896"/>
            <a:ext cx="13314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9"/>
          <p:cNvSpPr/>
          <p:nvPr/>
        </p:nvSpPr>
        <p:spPr>
          <a:xfrm>
            <a:off x="927898" y="1491540"/>
            <a:ext cx="14793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9"/>
          <p:cNvSpPr/>
          <p:nvPr/>
        </p:nvSpPr>
        <p:spPr>
          <a:xfrm>
            <a:off x="927898" y="1678183"/>
            <a:ext cx="16275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9"/>
          <p:cNvSpPr/>
          <p:nvPr/>
        </p:nvSpPr>
        <p:spPr>
          <a:xfrm>
            <a:off x="927898" y="1864826"/>
            <a:ext cx="1775400" cy="1152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9"/>
          <p:cNvSpPr/>
          <p:nvPr/>
        </p:nvSpPr>
        <p:spPr>
          <a:xfrm>
            <a:off x="927898" y="2051470"/>
            <a:ext cx="19230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9"/>
          <p:cNvSpPr/>
          <p:nvPr/>
        </p:nvSpPr>
        <p:spPr>
          <a:xfrm>
            <a:off x="927898" y="2232422"/>
            <a:ext cx="20712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9"/>
          <p:cNvSpPr/>
          <p:nvPr/>
        </p:nvSpPr>
        <p:spPr>
          <a:xfrm>
            <a:off x="927898" y="2425408"/>
            <a:ext cx="22191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9"/>
          <p:cNvSpPr/>
          <p:nvPr/>
        </p:nvSpPr>
        <p:spPr>
          <a:xfrm>
            <a:off x="927898" y="2607657"/>
            <a:ext cx="23670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9"/>
          <p:cNvSpPr/>
          <p:nvPr/>
        </p:nvSpPr>
        <p:spPr>
          <a:xfrm>
            <a:off x="925150" y="2799498"/>
            <a:ext cx="25152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9"/>
          <p:cNvSpPr/>
          <p:nvPr/>
        </p:nvSpPr>
        <p:spPr>
          <a:xfrm>
            <a:off x="927898" y="2986141"/>
            <a:ext cx="2662800" cy="1152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9"/>
          <p:cNvSpPr/>
          <p:nvPr/>
        </p:nvSpPr>
        <p:spPr>
          <a:xfrm>
            <a:off x="927898" y="3172785"/>
            <a:ext cx="28107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9"/>
          <p:cNvSpPr/>
          <p:nvPr/>
        </p:nvSpPr>
        <p:spPr>
          <a:xfrm>
            <a:off x="927898" y="3353737"/>
            <a:ext cx="29589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9"/>
          <p:cNvSpPr/>
          <p:nvPr/>
        </p:nvSpPr>
        <p:spPr>
          <a:xfrm>
            <a:off x="927898" y="3540380"/>
            <a:ext cx="31068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9"/>
          <p:cNvSpPr/>
          <p:nvPr/>
        </p:nvSpPr>
        <p:spPr>
          <a:xfrm>
            <a:off x="927898" y="3727024"/>
            <a:ext cx="32550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9"/>
          <p:cNvSpPr/>
          <p:nvPr/>
        </p:nvSpPr>
        <p:spPr>
          <a:xfrm>
            <a:off x="927898" y="3913667"/>
            <a:ext cx="34023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9"/>
          <p:cNvSpPr/>
          <p:nvPr/>
        </p:nvSpPr>
        <p:spPr>
          <a:xfrm>
            <a:off x="927898" y="4103484"/>
            <a:ext cx="3550500" cy="115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9"/>
          <p:cNvSpPr/>
          <p:nvPr/>
        </p:nvSpPr>
        <p:spPr>
          <a:xfrm>
            <a:off x="927898" y="4290127"/>
            <a:ext cx="36984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9"/>
          <p:cNvSpPr/>
          <p:nvPr/>
        </p:nvSpPr>
        <p:spPr>
          <a:xfrm>
            <a:off x="927898" y="4471079"/>
            <a:ext cx="38466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9"/>
          <p:cNvSpPr/>
          <p:nvPr/>
        </p:nvSpPr>
        <p:spPr>
          <a:xfrm>
            <a:off x="927898" y="4660892"/>
            <a:ext cx="39945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9"/>
          <p:cNvSpPr/>
          <p:nvPr/>
        </p:nvSpPr>
        <p:spPr>
          <a:xfrm>
            <a:off x="927898" y="4843141"/>
            <a:ext cx="41421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9"/>
          <p:cNvSpPr/>
          <p:nvPr/>
        </p:nvSpPr>
        <p:spPr>
          <a:xfrm>
            <a:off x="2051325" y="335925"/>
            <a:ext cx="6941100" cy="633300"/>
          </a:xfrm>
          <a:prstGeom prst="round2DiagRect">
            <a:avLst>
              <a:gd name="adj1" fmla="val 16667"/>
              <a:gd name="adj2" fmla="val 0"/>
            </a:avLst>
          </a:prstGeom>
          <a:solidFill>
            <a:srgbClr val="FFFFFF"/>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marL="0" lvl="0" indent="0" algn="l" rtl="0">
              <a:spcBef>
                <a:spcPts val="0"/>
              </a:spcBef>
              <a:spcAft>
                <a:spcPts val="0"/>
              </a:spcAft>
              <a:buNone/>
            </a:pPr>
            <a:r>
              <a:rPr lang="en" sz="1200" b="1">
                <a:solidFill>
                  <a:srgbClr val="000000"/>
                </a:solidFill>
                <a:latin typeface="Roboto"/>
                <a:ea typeface="Roboto"/>
                <a:cs typeface="Roboto"/>
                <a:sym typeface="Roboto"/>
              </a:rPr>
              <a:t>Intro to Data Analytics &amp; Excel Masters: </a:t>
            </a:r>
            <a:r>
              <a:rPr lang="en" sz="1200">
                <a:solidFill>
                  <a:srgbClr val="000000"/>
                </a:solidFill>
                <a:latin typeface="Roboto"/>
                <a:ea typeface="Roboto"/>
                <a:cs typeface="Roboto"/>
                <a:sym typeface="Roboto"/>
              </a:rPr>
              <a:t>Introduction to the high-level concepts of data analytics and real-world data</a:t>
            </a:r>
            <a:r>
              <a:rPr lang="en" sz="1200">
                <a:latin typeface="Roboto"/>
                <a:ea typeface="Roboto"/>
                <a:cs typeface="Roboto"/>
                <a:sym typeface="Roboto"/>
              </a:rPr>
              <a:t> </a:t>
            </a:r>
            <a:r>
              <a:rPr lang="en" sz="1200">
                <a:solidFill>
                  <a:srgbClr val="000000"/>
                </a:solidFill>
                <a:latin typeface="Roboto"/>
                <a:ea typeface="Roboto"/>
                <a:cs typeface="Roboto"/>
                <a:sym typeface="Roboto"/>
              </a:rPr>
              <a:t>crunching with Excel </a:t>
            </a:r>
            <a:r>
              <a:rPr lang="en" sz="1200">
                <a:latin typeface="Roboto"/>
                <a:ea typeface="Roboto"/>
                <a:cs typeface="Roboto"/>
                <a:sym typeface="Roboto"/>
              </a:rPr>
              <a:t>f</a:t>
            </a:r>
            <a:r>
              <a:rPr lang="en" sz="1200">
                <a:solidFill>
                  <a:srgbClr val="000000"/>
                </a:solidFill>
                <a:latin typeface="Roboto"/>
                <a:ea typeface="Roboto"/>
                <a:cs typeface="Roboto"/>
                <a:sym typeface="Roboto"/>
              </a:rPr>
              <a:t>ormulas, </a:t>
            </a:r>
            <a:r>
              <a:rPr lang="en" sz="1200">
                <a:latin typeface="Roboto"/>
                <a:ea typeface="Roboto"/>
                <a:cs typeface="Roboto"/>
                <a:sym typeface="Roboto"/>
              </a:rPr>
              <a:t>p</a:t>
            </a:r>
            <a:r>
              <a:rPr lang="en" sz="1200">
                <a:solidFill>
                  <a:srgbClr val="000000"/>
                </a:solidFill>
                <a:latin typeface="Roboto"/>
                <a:ea typeface="Roboto"/>
                <a:cs typeface="Roboto"/>
                <a:sym typeface="Roboto"/>
              </a:rPr>
              <a:t>ivot </a:t>
            </a:r>
            <a:r>
              <a:rPr lang="en" sz="1200">
                <a:latin typeface="Roboto"/>
                <a:ea typeface="Roboto"/>
                <a:cs typeface="Roboto"/>
                <a:sym typeface="Roboto"/>
              </a:rPr>
              <a:t>t</a:t>
            </a:r>
            <a:r>
              <a:rPr lang="en" sz="1200">
                <a:solidFill>
                  <a:srgbClr val="000000"/>
                </a:solidFill>
                <a:latin typeface="Roboto"/>
                <a:ea typeface="Roboto"/>
                <a:cs typeface="Roboto"/>
                <a:sym typeface="Roboto"/>
              </a:rPr>
              <a:t>ables, and </a:t>
            </a:r>
            <a:r>
              <a:rPr lang="en" sz="1200">
                <a:latin typeface="Roboto"/>
                <a:ea typeface="Roboto"/>
                <a:cs typeface="Roboto"/>
                <a:sym typeface="Roboto"/>
              </a:rPr>
              <a:t>c</a:t>
            </a:r>
            <a:r>
              <a:rPr lang="en" sz="1200">
                <a:solidFill>
                  <a:srgbClr val="000000"/>
                </a:solidFill>
                <a:latin typeface="Roboto"/>
                <a:ea typeface="Roboto"/>
                <a:cs typeface="Roboto"/>
                <a:sym typeface="Roboto"/>
              </a:rPr>
              <a:t>onditional </a:t>
            </a:r>
            <a:r>
              <a:rPr lang="en" sz="1200">
                <a:latin typeface="Roboto"/>
                <a:ea typeface="Roboto"/>
                <a:cs typeface="Roboto"/>
                <a:sym typeface="Roboto"/>
              </a:rPr>
              <a:t>f</a:t>
            </a:r>
            <a:r>
              <a:rPr lang="en" sz="1200">
                <a:solidFill>
                  <a:srgbClr val="000000"/>
                </a:solidFill>
                <a:latin typeface="Roboto"/>
                <a:ea typeface="Roboto"/>
                <a:cs typeface="Roboto"/>
                <a:sym typeface="Roboto"/>
              </a:rPr>
              <a:t>ormatting.</a:t>
            </a:r>
            <a:endParaRPr sz="1200">
              <a:solidFill>
                <a:srgbClr val="000000"/>
              </a:solidFill>
              <a:latin typeface="Roboto"/>
              <a:ea typeface="Roboto"/>
              <a:cs typeface="Roboto"/>
              <a:sym typeface="Roboto"/>
            </a:endParaRPr>
          </a:p>
        </p:txBody>
      </p:sp>
      <p:sp>
        <p:nvSpPr>
          <p:cNvPr id="1281" name="Google Shape;1281;p79"/>
          <p:cNvSpPr/>
          <p:nvPr/>
        </p:nvSpPr>
        <p:spPr>
          <a:xfrm>
            <a:off x="2672275" y="1243500"/>
            <a:ext cx="4817400" cy="5337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27425" tIns="27425" rIns="27425" bIns="27425" anchor="ctr" anchorCtr="0">
            <a:noAutofit/>
          </a:bodyPr>
          <a:lstStyle/>
          <a:p>
            <a:pPr marL="73152" marR="0" lvl="0" indent="0" algn="l" rtl="0">
              <a:spcBef>
                <a:spcPts val="0"/>
              </a:spcBef>
              <a:spcAft>
                <a:spcPts val="0"/>
              </a:spcAft>
              <a:buNone/>
            </a:pPr>
            <a:r>
              <a:rPr lang="en" sz="900" b="1">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
        <p:nvSpPr>
          <p:cNvPr id="1282" name="Google Shape;1282;p79"/>
          <p:cNvSpPr/>
          <p:nvPr/>
        </p:nvSpPr>
        <p:spPr>
          <a:xfrm>
            <a:off x="4826075" y="4073400"/>
            <a:ext cx="3898800" cy="5019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283" name="Google Shape;1283;p79"/>
          <p:cNvSpPr txBox="1">
            <a:spLocks noGrp="1"/>
          </p:cNvSpPr>
          <p:nvPr>
            <p:ph type="title"/>
          </p:nvPr>
        </p:nvSpPr>
        <p:spPr>
          <a:xfrm>
            <a:off x="55900" y="-40800"/>
            <a:ext cx="9168600" cy="5337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b="1">
                <a:latin typeface="Roboto"/>
                <a:ea typeface="Roboto"/>
                <a:cs typeface="Roboto"/>
                <a:sym typeface="Roboto"/>
              </a:rPr>
              <a:t>Weeks 1–2</a:t>
            </a:r>
            <a:endParaRPr sz="1800" b="1">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289" name="Google Shape;1289;p80"/>
          <p:cNvSpPr/>
          <p:nvPr/>
        </p:nvSpPr>
        <p:spPr>
          <a:xfrm>
            <a:off x="3966150" y="2928975"/>
            <a:ext cx="3913800" cy="5304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290" name="Google Shape;1290;p80"/>
          <p:cNvSpPr/>
          <p:nvPr/>
        </p:nvSpPr>
        <p:spPr>
          <a:xfrm>
            <a:off x="3221950" y="2104613"/>
            <a:ext cx="4057500" cy="4173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sz="900" b="1">
              <a:solidFill>
                <a:srgbClr val="A9B7C0"/>
              </a:solidFill>
              <a:latin typeface="Roboto"/>
              <a:ea typeface="Roboto"/>
              <a:cs typeface="Roboto"/>
              <a:sym typeface="Roboto"/>
            </a:endParaRPr>
          </a:p>
        </p:txBody>
      </p:sp>
      <p:graphicFrame>
        <p:nvGraphicFramePr>
          <p:cNvPr id="1291" name="Google Shape;1291;p80"/>
          <p:cNvGraphicFramePr/>
          <p:nvPr/>
        </p:nvGraphicFramePr>
        <p:xfrm>
          <a:off x="390225" y="514242"/>
          <a:ext cx="564950" cy="4468625"/>
        </p:xfrm>
        <a:graphic>
          <a:graphicData uri="http://schemas.openxmlformats.org/drawingml/2006/table">
            <a:tbl>
              <a:tblPr>
                <a:noFill/>
                <a:tableStyleId>{40D12380-B650-4FCC-8426-696EDC3700B5}</a:tableStyleId>
              </a:tblPr>
              <a:tblGrid>
                <a:gridCol w="564950">
                  <a:extLst>
                    <a:ext uri="{9D8B030D-6E8A-4147-A177-3AD203B41FA5}">
                      <a16:colId xmlns:a16="http://schemas.microsoft.com/office/drawing/2014/main" val="20000"/>
                    </a:ext>
                  </a:extLst>
                </a:gridCol>
              </a:tblGrid>
              <a:tr h="186075">
                <a:tc>
                  <a:txBody>
                    <a:bodyPr/>
                    <a:lstStyle/>
                    <a:p>
                      <a:pPr marL="0" lvl="0" indent="0" algn="r" rtl="0">
                        <a:spcBef>
                          <a:spcPts val="0"/>
                        </a:spcBef>
                        <a:spcAft>
                          <a:spcPts val="0"/>
                        </a:spcAft>
                        <a:buNone/>
                      </a:pPr>
                      <a:r>
                        <a:rPr lang="en" sz="700" b="1"/>
                        <a:t>Week 1</a:t>
                      </a:r>
                      <a:endParaRPr sz="700" b="1"/>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188900">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11</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21</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22</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23</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24</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1292" name="Google Shape;1292;p80"/>
          <p:cNvSpPr/>
          <p:nvPr/>
        </p:nvSpPr>
        <p:spPr>
          <a:xfrm>
            <a:off x="925150" y="564014"/>
            <a:ext cx="7398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0"/>
          <p:cNvSpPr/>
          <p:nvPr/>
        </p:nvSpPr>
        <p:spPr>
          <a:xfrm>
            <a:off x="927898" y="750657"/>
            <a:ext cx="887700" cy="115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0"/>
          <p:cNvSpPr/>
          <p:nvPr/>
        </p:nvSpPr>
        <p:spPr>
          <a:xfrm>
            <a:off x="927898" y="937300"/>
            <a:ext cx="10359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0"/>
          <p:cNvSpPr/>
          <p:nvPr/>
        </p:nvSpPr>
        <p:spPr>
          <a:xfrm>
            <a:off x="927898" y="1118253"/>
            <a:ext cx="11832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0"/>
          <p:cNvSpPr/>
          <p:nvPr/>
        </p:nvSpPr>
        <p:spPr>
          <a:xfrm>
            <a:off x="927898" y="1304896"/>
            <a:ext cx="13314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0"/>
          <p:cNvSpPr/>
          <p:nvPr/>
        </p:nvSpPr>
        <p:spPr>
          <a:xfrm>
            <a:off x="927898" y="1491540"/>
            <a:ext cx="14793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0"/>
          <p:cNvSpPr/>
          <p:nvPr/>
        </p:nvSpPr>
        <p:spPr>
          <a:xfrm>
            <a:off x="927898" y="1678183"/>
            <a:ext cx="16275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0"/>
          <p:cNvSpPr/>
          <p:nvPr/>
        </p:nvSpPr>
        <p:spPr>
          <a:xfrm>
            <a:off x="927898" y="1864826"/>
            <a:ext cx="1775400" cy="1152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0"/>
          <p:cNvSpPr/>
          <p:nvPr/>
        </p:nvSpPr>
        <p:spPr>
          <a:xfrm>
            <a:off x="927898" y="2051470"/>
            <a:ext cx="19230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0"/>
          <p:cNvSpPr/>
          <p:nvPr/>
        </p:nvSpPr>
        <p:spPr>
          <a:xfrm>
            <a:off x="927898" y="2232422"/>
            <a:ext cx="20712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0"/>
          <p:cNvSpPr/>
          <p:nvPr/>
        </p:nvSpPr>
        <p:spPr>
          <a:xfrm>
            <a:off x="927898" y="2425408"/>
            <a:ext cx="22191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0"/>
          <p:cNvSpPr/>
          <p:nvPr/>
        </p:nvSpPr>
        <p:spPr>
          <a:xfrm>
            <a:off x="927898" y="2607657"/>
            <a:ext cx="23670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0"/>
          <p:cNvSpPr/>
          <p:nvPr/>
        </p:nvSpPr>
        <p:spPr>
          <a:xfrm>
            <a:off x="925150" y="2799498"/>
            <a:ext cx="25152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0"/>
          <p:cNvSpPr/>
          <p:nvPr/>
        </p:nvSpPr>
        <p:spPr>
          <a:xfrm>
            <a:off x="927898" y="2986141"/>
            <a:ext cx="2662800" cy="1152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0"/>
          <p:cNvSpPr/>
          <p:nvPr/>
        </p:nvSpPr>
        <p:spPr>
          <a:xfrm>
            <a:off x="927898" y="3172785"/>
            <a:ext cx="28107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0"/>
          <p:cNvSpPr/>
          <p:nvPr/>
        </p:nvSpPr>
        <p:spPr>
          <a:xfrm>
            <a:off x="927898" y="3353737"/>
            <a:ext cx="29589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0"/>
          <p:cNvSpPr/>
          <p:nvPr/>
        </p:nvSpPr>
        <p:spPr>
          <a:xfrm>
            <a:off x="927898" y="3540380"/>
            <a:ext cx="31068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0"/>
          <p:cNvSpPr/>
          <p:nvPr/>
        </p:nvSpPr>
        <p:spPr>
          <a:xfrm>
            <a:off x="927898" y="3727024"/>
            <a:ext cx="32550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0"/>
          <p:cNvSpPr/>
          <p:nvPr/>
        </p:nvSpPr>
        <p:spPr>
          <a:xfrm>
            <a:off x="927898" y="3913667"/>
            <a:ext cx="34023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0"/>
          <p:cNvSpPr/>
          <p:nvPr/>
        </p:nvSpPr>
        <p:spPr>
          <a:xfrm>
            <a:off x="927898" y="4103484"/>
            <a:ext cx="3550500" cy="115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0"/>
          <p:cNvSpPr/>
          <p:nvPr/>
        </p:nvSpPr>
        <p:spPr>
          <a:xfrm>
            <a:off x="927898" y="4290127"/>
            <a:ext cx="36984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0"/>
          <p:cNvSpPr/>
          <p:nvPr/>
        </p:nvSpPr>
        <p:spPr>
          <a:xfrm>
            <a:off x="927898" y="4471079"/>
            <a:ext cx="38466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0"/>
          <p:cNvSpPr/>
          <p:nvPr/>
        </p:nvSpPr>
        <p:spPr>
          <a:xfrm>
            <a:off x="927898" y="4660892"/>
            <a:ext cx="39945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0"/>
          <p:cNvSpPr/>
          <p:nvPr/>
        </p:nvSpPr>
        <p:spPr>
          <a:xfrm>
            <a:off x="927898" y="4843141"/>
            <a:ext cx="41421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0"/>
          <p:cNvSpPr/>
          <p:nvPr/>
        </p:nvSpPr>
        <p:spPr>
          <a:xfrm>
            <a:off x="2672275" y="1075300"/>
            <a:ext cx="5582100" cy="702000"/>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27425" tIns="27425" rIns="27425" bIns="27425" anchor="ctr" anchorCtr="0">
            <a:noAutofit/>
          </a:bodyPr>
          <a:lstStyle/>
          <a:p>
            <a:pPr marL="73152" marR="0" lvl="0" indent="0" algn="l" rtl="0">
              <a:spcBef>
                <a:spcPts val="0"/>
              </a:spcBef>
              <a:spcAft>
                <a:spcPts val="0"/>
              </a:spcAft>
              <a:buNone/>
            </a:pPr>
            <a:r>
              <a:rPr lang="en" sz="1200" b="1">
                <a:latin typeface="Roboto"/>
                <a:ea typeface="Roboto"/>
                <a:cs typeface="Roboto"/>
                <a:sym typeface="Roboto"/>
              </a:rPr>
              <a:t>Python Data Analytics and Visualization: </a:t>
            </a:r>
            <a:r>
              <a:rPr lang="en" sz="1200">
                <a:latin typeface="Roboto"/>
                <a:ea typeface="Roboto"/>
                <a:cs typeface="Roboto"/>
                <a:sym typeface="Roboto"/>
              </a:rPr>
              <a:t>Thorough crash course on Python programming, followed by multiple weeks of data processing using advanced libraries like NumPy, pandas, Matplotlib, Seaborn, and Beautiful Soup. </a:t>
            </a:r>
            <a:endParaRPr sz="1200">
              <a:latin typeface="Roboto"/>
              <a:ea typeface="Roboto"/>
              <a:cs typeface="Roboto"/>
              <a:sym typeface="Roboto"/>
            </a:endParaRPr>
          </a:p>
        </p:txBody>
      </p:sp>
      <p:sp>
        <p:nvSpPr>
          <p:cNvPr id="1317" name="Google Shape;1317;p80"/>
          <p:cNvSpPr/>
          <p:nvPr/>
        </p:nvSpPr>
        <p:spPr>
          <a:xfrm>
            <a:off x="4826075" y="4073400"/>
            <a:ext cx="3898800" cy="5019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18" name="Google Shape;1318;p80"/>
          <p:cNvSpPr txBox="1">
            <a:spLocks noGrp="1"/>
          </p:cNvSpPr>
          <p:nvPr>
            <p:ph type="title"/>
          </p:nvPr>
        </p:nvSpPr>
        <p:spPr>
          <a:xfrm>
            <a:off x="55900" y="-40800"/>
            <a:ext cx="9168600" cy="5337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b="1">
                <a:latin typeface="Roboto"/>
                <a:ea typeface="Roboto"/>
                <a:cs typeface="Roboto"/>
                <a:sym typeface="Roboto"/>
              </a:rPr>
              <a:t>Weeks 3–9</a:t>
            </a:r>
            <a:endParaRPr sz="1800" b="1">
              <a:latin typeface="Roboto"/>
              <a:ea typeface="Roboto"/>
              <a:cs typeface="Roboto"/>
              <a:sym typeface="Roboto"/>
            </a:endParaRPr>
          </a:p>
        </p:txBody>
      </p:sp>
      <p:sp>
        <p:nvSpPr>
          <p:cNvPr id="1319" name="Google Shape;1319;p80"/>
          <p:cNvSpPr/>
          <p:nvPr/>
        </p:nvSpPr>
        <p:spPr>
          <a:xfrm>
            <a:off x="1928550" y="441925"/>
            <a:ext cx="5191500" cy="4173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lvl="0" indent="0" algn="l" rtl="0">
              <a:spcBef>
                <a:spcPts val="0"/>
              </a:spcBef>
              <a:spcAft>
                <a:spcPts val="0"/>
              </a:spcAft>
              <a:buNone/>
            </a:pPr>
            <a:r>
              <a:rPr lang="en" sz="900" b="1">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5715000" cy="490391"/>
          </a:xfrm>
        </p:spPr>
        <p:txBody>
          <a:bodyPr>
            <a:normAutofit/>
          </a:bodyPr>
          <a:lstStyle/>
          <a:p>
            <a:r>
              <a:rPr lang="en-US" dirty="0"/>
              <a:t>Quick Introductions! (30 seconds)</a:t>
            </a:r>
          </a:p>
        </p:txBody>
      </p:sp>
      <p:sp>
        <p:nvSpPr>
          <p:cNvPr id="5" name="Shape 70"/>
          <p:cNvSpPr txBox="1">
            <a:spLocks/>
          </p:cNvSpPr>
          <p:nvPr/>
        </p:nvSpPr>
        <p:spPr>
          <a:xfrm>
            <a:off x="1290637" y="914400"/>
            <a:ext cx="6710363" cy="2800350"/>
          </a:xfrm>
          <a:prstGeom prst="rect">
            <a:avLst/>
          </a:prstGeom>
        </p:spPr>
        <p:txBody>
          <a:bodyPr vert="horz" lIns="68569" tIns="68569" rIns="68569" bIns="68569"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514350" indent="-342900">
              <a:spcBef>
                <a:spcPts val="0"/>
              </a:spcBef>
            </a:pPr>
            <a:r>
              <a:rPr lang="en" dirty="0">
                <a:latin typeface="Arial" panose="020B0604020202020204" pitchFamily="34" charset="0"/>
                <a:ea typeface="Roboto" pitchFamily="2" charset="0"/>
                <a:cs typeface="Arial" panose="020B0604020202020204" pitchFamily="34" charset="0"/>
              </a:rPr>
              <a:t>Name</a:t>
            </a:r>
            <a:endParaRPr lang="en" sz="1125" dirty="0">
              <a:latin typeface="Arial" panose="020B0604020202020204" pitchFamily="34" charset="0"/>
              <a:ea typeface="Roboto" pitchFamily="2" charset="0"/>
              <a:cs typeface="Arial" panose="020B0604020202020204" pitchFamily="34" charset="0"/>
            </a:endParaRPr>
          </a:p>
          <a:p>
            <a:pPr marL="514350" indent="-342900">
              <a:spcBef>
                <a:spcPts val="0"/>
              </a:spcBef>
            </a:pPr>
            <a:endParaRPr lang="en" sz="1125" dirty="0">
              <a:latin typeface="Arial" panose="020B0604020202020204" pitchFamily="34" charset="0"/>
              <a:ea typeface="Roboto" pitchFamily="2" charset="0"/>
              <a:cs typeface="Arial" panose="020B0604020202020204" pitchFamily="34" charset="0"/>
            </a:endParaRPr>
          </a:p>
          <a:p>
            <a:pPr marL="514350" indent="-342900">
              <a:spcBef>
                <a:spcPts val="0"/>
              </a:spcBef>
            </a:pPr>
            <a:endParaRPr lang="en" sz="1125" dirty="0">
              <a:latin typeface="Arial" panose="020B0604020202020204" pitchFamily="34" charset="0"/>
              <a:ea typeface="Roboto" pitchFamily="2" charset="0"/>
              <a:cs typeface="Arial" panose="020B0604020202020204" pitchFamily="34" charset="0"/>
            </a:endParaRPr>
          </a:p>
          <a:p>
            <a:pPr marL="514350" indent="-342900">
              <a:spcBef>
                <a:spcPts val="0"/>
              </a:spcBef>
            </a:pPr>
            <a:r>
              <a:rPr lang="en" dirty="0">
                <a:latin typeface="Arial" panose="020B0604020202020204" pitchFamily="34" charset="0"/>
                <a:ea typeface="Roboto" pitchFamily="2" charset="0"/>
                <a:cs typeface="Arial" panose="020B0604020202020204" pitchFamily="34" charset="0"/>
              </a:rPr>
              <a:t>Where From?</a:t>
            </a:r>
            <a:endParaRPr lang="en" sz="1125" dirty="0">
              <a:latin typeface="Arial" panose="020B0604020202020204" pitchFamily="34" charset="0"/>
              <a:ea typeface="Roboto" pitchFamily="2" charset="0"/>
              <a:cs typeface="Arial" panose="020B0604020202020204" pitchFamily="34" charset="0"/>
            </a:endParaRPr>
          </a:p>
          <a:p>
            <a:pPr marL="514350" indent="-342900">
              <a:spcBef>
                <a:spcPts val="0"/>
              </a:spcBef>
            </a:pPr>
            <a:endParaRPr lang="en" sz="1125" dirty="0">
              <a:latin typeface="Arial" panose="020B0604020202020204" pitchFamily="34" charset="0"/>
              <a:ea typeface="Roboto" pitchFamily="2" charset="0"/>
              <a:cs typeface="Arial" panose="020B0604020202020204" pitchFamily="34" charset="0"/>
            </a:endParaRPr>
          </a:p>
          <a:p>
            <a:pPr marL="514350" indent="-342900">
              <a:spcBef>
                <a:spcPts val="0"/>
              </a:spcBef>
            </a:pPr>
            <a:endParaRPr lang="en" sz="1125" dirty="0">
              <a:latin typeface="Arial" panose="020B0604020202020204" pitchFamily="34" charset="0"/>
              <a:ea typeface="Roboto" pitchFamily="2" charset="0"/>
              <a:cs typeface="Arial" panose="020B0604020202020204" pitchFamily="34" charset="0"/>
            </a:endParaRPr>
          </a:p>
          <a:p>
            <a:pPr marL="514350" indent="-342900">
              <a:spcBef>
                <a:spcPts val="0"/>
              </a:spcBef>
            </a:pPr>
            <a:r>
              <a:rPr lang="en" dirty="0">
                <a:latin typeface="Arial" panose="020B0604020202020204" pitchFamily="34" charset="0"/>
                <a:ea typeface="Roboto" pitchFamily="2" charset="0"/>
                <a:cs typeface="Arial" panose="020B0604020202020204" pitchFamily="34" charset="0"/>
              </a:rPr>
              <a:t>Background (Career, Education, Interests)</a:t>
            </a:r>
            <a:endParaRPr lang="en" sz="1125" dirty="0">
              <a:latin typeface="Arial" panose="020B0604020202020204" pitchFamily="34" charset="0"/>
              <a:ea typeface="Roboto" pitchFamily="2" charset="0"/>
              <a:cs typeface="Arial" panose="020B0604020202020204" pitchFamily="34" charset="0"/>
            </a:endParaRPr>
          </a:p>
          <a:p>
            <a:pPr marL="514350" indent="-342900">
              <a:spcBef>
                <a:spcPts val="0"/>
              </a:spcBef>
            </a:pPr>
            <a:endParaRPr lang="en" sz="1125" dirty="0">
              <a:latin typeface="Arial" panose="020B0604020202020204" pitchFamily="34" charset="0"/>
              <a:ea typeface="Roboto" pitchFamily="2" charset="0"/>
              <a:cs typeface="Arial" panose="020B0604020202020204" pitchFamily="34" charset="0"/>
            </a:endParaRPr>
          </a:p>
          <a:p>
            <a:pPr marL="514350" indent="-342900">
              <a:spcBef>
                <a:spcPts val="0"/>
              </a:spcBef>
            </a:pPr>
            <a:endParaRPr lang="en" sz="1125" dirty="0">
              <a:latin typeface="Arial" panose="020B0604020202020204" pitchFamily="34" charset="0"/>
              <a:ea typeface="Roboto" pitchFamily="2" charset="0"/>
              <a:cs typeface="Arial" panose="020B0604020202020204" pitchFamily="34" charset="0"/>
            </a:endParaRPr>
          </a:p>
          <a:p>
            <a:pPr marL="514350" indent="-342900">
              <a:spcBef>
                <a:spcPts val="0"/>
              </a:spcBef>
            </a:pPr>
            <a:r>
              <a:rPr lang="en" dirty="0">
                <a:latin typeface="Arial" panose="020B0604020202020204" pitchFamily="34" charset="0"/>
                <a:ea typeface="Roboto" pitchFamily="2" charset="0"/>
                <a:cs typeface="Arial" panose="020B0604020202020204" pitchFamily="34" charset="0"/>
              </a:rPr>
              <a:t>Why are you here?</a:t>
            </a:r>
          </a:p>
          <a:p>
            <a:pPr marL="171450" indent="0">
              <a:spcBef>
                <a:spcPts val="0"/>
              </a:spcBef>
              <a:buNone/>
            </a:pPr>
            <a:endParaRPr lang="en" dirty="0">
              <a:latin typeface="Arial" panose="020B0604020202020204" pitchFamily="34" charset="0"/>
              <a:ea typeface="Roboto" pitchFamily="2" charset="0"/>
              <a:cs typeface="Arial" panose="020B0604020202020204" pitchFamily="34" charset="0"/>
            </a:endParaRPr>
          </a:p>
          <a:p>
            <a:pPr marL="514350" indent="-342900">
              <a:spcBef>
                <a:spcPts val="0"/>
              </a:spcBef>
            </a:pPr>
            <a:r>
              <a:rPr lang="en-US" dirty="0">
                <a:latin typeface="Arial" panose="020B0604020202020204" pitchFamily="34" charset="0"/>
                <a:ea typeface="Roboto" pitchFamily="2" charset="0"/>
                <a:cs typeface="Arial" panose="020B0604020202020204" pitchFamily="34" charset="0"/>
              </a:rPr>
              <a:t>Fears about class?</a:t>
            </a:r>
            <a:endParaRPr lang="en"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544477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1325" name="Google Shape;1325;p81"/>
          <p:cNvSpPr/>
          <p:nvPr/>
        </p:nvSpPr>
        <p:spPr>
          <a:xfrm>
            <a:off x="3966150" y="2928975"/>
            <a:ext cx="3913800" cy="5304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326" name="Google Shape;1326;p81"/>
          <p:cNvSpPr/>
          <p:nvPr/>
        </p:nvSpPr>
        <p:spPr>
          <a:xfrm>
            <a:off x="3440350" y="2086250"/>
            <a:ext cx="5359500" cy="533700"/>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marL="0" marR="0" lvl="0" indent="0" algn="l" rtl="0">
              <a:spcBef>
                <a:spcPts val="0"/>
              </a:spcBef>
              <a:spcAft>
                <a:spcPts val="0"/>
              </a:spcAft>
              <a:buNone/>
            </a:pPr>
            <a:r>
              <a:rPr lang="en" sz="1200" b="1">
                <a:latin typeface="Roboto"/>
                <a:ea typeface="Roboto"/>
                <a:cs typeface="Roboto"/>
                <a:sym typeface="Roboto"/>
              </a:rPr>
              <a:t>Deep Dive into Databases: </a:t>
            </a:r>
            <a:r>
              <a:rPr lang="en" sz="1200">
                <a:latin typeface="Roboto"/>
                <a:ea typeface="Roboto"/>
                <a:cs typeface="Roboto"/>
                <a:sym typeface="Roboto"/>
              </a:rPr>
              <a:t>Immersion into introductory and advanced work with SQL (PostgreSQL) and noSQL databases (MongoDB). </a:t>
            </a:r>
            <a:endParaRPr sz="1200" b="1">
              <a:latin typeface="Roboto"/>
              <a:ea typeface="Roboto"/>
              <a:cs typeface="Roboto"/>
              <a:sym typeface="Roboto"/>
            </a:endParaRPr>
          </a:p>
        </p:txBody>
      </p:sp>
      <p:graphicFrame>
        <p:nvGraphicFramePr>
          <p:cNvPr id="1327" name="Google Shape;1327;p81"/>
          <p:cNvGraphicFramePr/>
          <p:nvPr/>
        </p:nvGraphicFramePr>
        <p:xfrm>
          <a:off x="390225" y="514242"/>
          <a:ext cx="564950" cy="4468625"/>
        </p:xfrm>
        <a:graphic>
          <a:graphicData uri="http://schemas.openxmlformats.org/drawingml/2006/table">
            <a:tbl>
              <a:tblPr>
                <a:noFill/>
                <a:tableStyleId>{40D12380-B650-4FCC-8426-696EDC3700B5}</a:tableStyleId>
              </a:tblPr>
              <a:tblGrid>
                <a:gridCol w="564950">
                  <a:extLst>
                    <a:ext uri="{9D8B030D-6E8A-4147-A177-3AD203B41FA5}">
                      <a16:colId xmlns:a16="http://schemas.microsoft.com/office/drawing/2014/main" val="20000"/>
                    </a:ext>
                  </a:extLst>
                </a:gridCol>
              </a:tblGrid>
              <a:tr h="186075">
                <a:tc>
                  <a:txBody>
                    <a:bodyPr/>
                    <a:lstStyle/>
                    <a:p>
                      <a:pPr marL="0" lvl="0" indent="0" algn="r" rtl="0">
                        <a:spcBef>
                          <a:spcPts val="0"/>
                        </a:spcBef>
                        <a:spcAft>
                          <a:spcPts val="0"/>
                        </a:spcAft>
                        <a:buNone/>
                      </a:pPr>
                      <a:r>
                        <a:rPr lang="en" sz="700" b="1"/>
                        <a:t>Week 1</a:t>
                      </a:r>
                      <a:endParaRPr sz="700" b="1"/>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188900">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11</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21</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22</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23</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24</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1328" name="Google Shape;1328;p81"/>
          <p:cNvSpPr/>
          <p:nvPr/>
        </p:nvSpPr>
        <p:spPr>
          <a:xfrm>
            <a:off x="925150" y="564014"/>
            <a:ext cx="7398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1"/>
          <p:cNvSpPr/>
          <p:nvPr/>
        </p:nvSpPr>
        <p:spPr>
          <a:xfrm>
            <a:off x="927898" y="750657"/>
            <a:ext cx="887700" cy="115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1"/>
          <p:cNvSpPr/>
          <p:nvPr/>
        </p:nvSpPr>
        <p:spPr>
          <a:xfrm>
            <a:off x="927898" y="937300"/>
            <a:ext cx="10359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1"/>
          <p:cNvSpPr/>
          <p:nvPr/>
        </p:nvSpPr>
        <p:spPr>
          <a:xfrm>
            <a:off x="927898" y="1118253"/>
            <a:ext cx="11832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1"/>
          <p:cNvSpPr/>
          <p:nvPr/>
        </p:nvSpPr>
        <p:spPr>
          <a:xfrm>
            <a:off x="927898" y="1304896"/>
            <a:ext cx="13314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1"/>
          <p:cNvSpPr/>
          <p:nvPr/>
        </p:nvSpPr>
        <p:spPr>
          <a:xfrm>
            <a:off x="927898" y="1491540"/>
            <a:ext cx="14793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1"/>
          <p:cNvSpPr/>
          <p:nvPr/>
        </p:nvSpPr>
        <p:spPr>
          <a:xfrm>
            <a:off x="927898" y="1678183"/>
            <a:ext cx="16275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1"/>
          <p:cNvSpPr/>
          <p:nvPr/>
        </p:nvSpPr>
        <p:spPr>
          <a:xfrm>
            <a:off x="927898" y="1864826"/>
            <a:ext cx="1775400" cy="1152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1"/>
          <p:cNvSpPr/>
          <p:nvPr/>
        </p:nvSpPr>
        <p:spPr>
          <a:xfrm>
            <a:off x="927898" y="2051470"/>
            <a:ext cx="19230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1"/>
          <p:cNvSpPr/>
          <p:nvPr/>
        </p:nvSpPr>
        <p:spPr>
          <a:xfrm>
            <a:off x="927898" y="2232422"/>
            <a:ext cx="20712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1"/>
          <p:cNvSpPr/>
          <p:nvPr/>
        </p:nvSpPr>
        <p:spPr>
          <a:xfrm>
            <a:off x="927898" y="2425408"/>
            <a:ext cx="22191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1"/>
          <p:cNvSpPr/>
          <p:nvPr/>
        </p:nvSpPr>
        <p:spPr>
          <a:xfrm>
            <a:off x="927898" y="2607657"/>
            <a:ext cx="23670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1"/>
          <p:cNvSpPr/>
          <p:nvPr/>
        </p:nvSpPr>
        <p:spPr>
          <a:xfrm>
            <a:off x="925150" y="2799498"/>
            <a:ext cx="25152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1"/>
          <p:cNvSpPr/>
          <p:nvPr/>
        </p:nvSpPr>
        <p:spPr>
          <a:xfrm>
            <a:off x="927898" y="2986141"/>
            <a:ext cx="2662800" cy="1152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1"/>
          <p:cNvSpPr/>
          <p:nvPr/>
        </p:nvSpPr>
        <p:spPr>
          <a:xfrm>
            <a:off x="927898" y="3172785"/>
            <a:ext cx="28107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1"/>
          <p:cNvSpPr/>
          <p:nvPr/>
        </p:nvSpPr>
        <p:spPr>
          <a:xfrm>
            <a:off x="927898" y="3353737"/>
            <a:ext cx="29589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1"/>
          <p:cNvSpPr/>
          <p:nvPr/>
        </p:nvSpPr>
        <p:spPr>
          <a:xfrm>
            <a:off x="927898" y="3540380"/>
            <a:ext cx="31068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1"/>
          <p:cNvSpPr/>
          <p:nvPr/>
        </p:nvSpPr>
        <p:spPr>
          <a:xfrm>
            <a:off x="927898" y="3727024"/>
            <a:ext cx="32550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1"/>
          <p:cNvSpPr/>
          <p:nvPr/>
        </p:nvSpPr>
        <p:spPr>
          <a:xfrm>
            <a:off x="927898" y="3913667"/>
            <a:ext cx="34023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1"/>
          <p:cNvSpPr/>
          <p:nvPr/>
        </p:nvSpPr>
        <p:spPr>
          <a:xfrm>
            <a:off x="927898" y="4103484"/>
            <a:ext cx="3550500" cy="115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1"/>
          <p:cNvSpPr/>
          <p:nvPr/>
        </p:nvSpPr>
        <p:spPr>
          <a:xfrm>
            <a:off x="927898" y="4290127"/>
            <a:ext cx="36984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1"/>
          <p:cNvSpPr/>
          <p:nvPr/>
        </p:nvSpPr>
        <p:spPr>
          <a:xfrm>
            <a:off x="927898" y="4471079"/>
            <a:ext cx="38466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1"/>
          <p:cNvSpPr/>
          <p:nvPr/>
        </p:nvSpPr>
        <p:spPr>
          <a:xfrm>
            <a:off x="927898" y="4660892"/>
            <a:ext cx="39945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1"/>
          <p:cNvSpPr/>
          <p:nvPr/>
        </p:nvSpPr>
        <p:spPr>
          <a:xfrm>
            <a:off x="927898" y="4843141"/>
            <a:ext cx="41421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1"/>
          <p:cNvSpPr/>
          <p:nvPr/>
        </p:nvSpPr>
        <p:spPr>
          <a:xfrm>
            <a:off x="4826075" y="4073400"/>
            <a:ext cx="3898800" cy="5019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53" name="Google Shape;1353;p81"/>
          <p:cNvSpPr txBox="1">
            <a:spLocks noGrp="1"/>
          </p:cNvSpPr>
          <p:nvPr>
            <p:ph type="title"/>
          </p:nvPr>
        </p:nvSpPr>
        <p:spPr>
          <a:xfrm>
            <a:off x="55900" y="-40800"/>
            <a:ext cx="9168600" cy="5337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b="1">
                <a:latin typeface="Roboto"/>
                <a:ea typeface="Roboto"/>
                <a:cs typeface="Roboto"/>
                <a:sym typeface="Roboto"/>
              </a:rPr>
              <a:t>Weeks 10–12</a:t>
            </a:r>
            <a:endParaRPr sz="1800" b="1">
              <a:latin typeface="Roboto"/>
              <a:ea typeface="Roboto"/>
              <a:cs typeface="Roboto"/>
              <a:sym typeface="Roboto"/>
            </a:endParaRPr>
          </a:p>
        </p:txBody>
      </p:sp>
      <p:sp>
        <p:nvSpPr>
          <p:cNvPr id="1354" name="Google Shape;1354;p81"/>
          <p:cNvSpPr/>
          <p:nvPr/>
        </p:nvSpPr>
        <p:spPr>
          <a:xfrm>
            <a:off x="1928550" y="441925"/>
            <a:ext cx="5191500" cy="4173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lvl="0" indent="0" algn="l" rtl="0">
              <a:spcBef>
                <a:spcPts val="0"/>
              </a:spcBef>
              <a:spcAft>
                <a:spcPts val="0"/>
              </a:spcAft>
              <a:buNone/>
            </a:pPr>
            <a:r>
              <a:rPr lang="en" sz="900" b="1">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355" name="Google Shape;1355;p81"/>
          <p:cNvSpPr/>
          <p:nvPr/>
        </p:nvSpPr>
        <p:spPr>
          <a:xfrm>
            <a:off x="2672275" y="1243500"/>
            <a:ext cx="4817400" cy="5337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27425" tIns="27425" rIns="27425" bIns="27425" anchor="ctr" anchorCtr="0">
            <a:noAutofit/>
          </a:bodyPr>
          <a:lstStyle/>
          <a:p>
            <a:pPr marL="73152" marR="0" lvl="0" indent="0" algn="l" rtl="0">
              <a:spcBef>
                <a:spcPts val="0"/>
              </a:spcBef>
              <a:spcAft>
                <a:spcPts val="0"/>
              </a:spcAft>
              <a:buNone/>
            </a:pPr>
            <a:r>
              <a:rPr lang="en" sz="900" b="1">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361" name="Google Shape;1361;p82"/>
          <p:cNvSpPr/>
          <p:nvPr/>
        </p:nvSpPr>
        <p:spPr>
          <a:xfrm>
            <a:off x="3966150" y="2749975"/>
            <a:ext cx="4758600" cy="709500"/>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marL="0" marR="0" lvl="0" indent="0" algn="l" rtl="0">
              <a:spcBef>
                <a:spcPts val="0"/>
              </a:spcBef>
              <a:spcAft>
                <a:spcPts val="0"/>
              </a:spcAft>
              <a:buNone/>
            </a:pPr>
            <a:r>
              <a:rPr lang="en" sz="1200" b="1">
                <a:latin typeface="Roboto"/>
                <a:ea typeface="Roboto"/>
                <a:cs typeface="Roboto"/>
                <a:sym typeface="Roboto"/>
              </a:rPr>
              <a:t>Web-Based Data Visualization: </a:t>
            </a:r>
            <a:r>
              <a:rPr lang="en" sz="1200">
                <a:latin typeface="Roboto"/>
                <a:ea typeface="Roboto"/>
                <a:cs typeface="Roboto"/>
                <a:sym typeface="Roboto"/>
              </a:rPr>
              <a:t>Introduction to the fundamental tools of web development (HTML, CSS, JavaScript) and advanced libraries that are useful for data visualization (D3.js, Leaflet.js). </a:t>
            </a:r>
            <a:endParaRPr sz="1200">
              <a:latin typeface="Roboto"/>
              <a:ea typeface="Roboto"/>
              <a:cs typeface="Roboto"/>
              <a:sym typeface="Roboto"/>
            </a:endParaRPr>
          </a:p>
        </p:txBody>
      </p:sp>
      <p:graphicFrame>
        <p:nvGraphicFramePr>
          <p:cNvPr id="1362" name="Google Shape;1362;p82"/>
          <p:cNvGraphicFramePr/>
          <p:nvPr/>
        </p:nvGraphicFramePr>
        <p:xfrm>
          <a:off x="390225" y="514242"/>
          <a:ext cx="564950" cy="4468625"/>
        </p:xfrm>
        <a:graphic>
          <a:graphicData uri="http://schemas.openxmlformats.org/drawingml/2006/table">
            <a:tbl>
              <a:tblPr>
                <a:noFill/>
                <a:tableStyleId>{40D12380-B650-4FCC-8426-696EDC3700B5}</a:tableStyleId>
              </a:tblPr>
              <a:tblGrid>
                <a:gridCol w="564950">
                  <a:extLst>
                    <a:ext uri="{9D8B030D-6E8A-4147-A177-3AD203B41FA5}">
                      <a16:colId xmlns:a16="http://schemas.microsoft.com/office/drawing/2014/main" val="20000"/>
                    </a:ext>
                  </a:extLst>
                </a:gridCol>
              </a:tblGrid>
              <a:tr h="186075">
                <a:tc>
                  <a:txBody>
                    <a:bodyPr/>
                    <a:lstStyle/>
                    <a:p>
                      <a:pPr marL="0" lvl="0" indent="0" algn="r" rtl="0">
                        <a:spcBef>
                          <a:spcPts val="0"/>
                        </a:spcBef>
                        <a:spcAft>
                          <a:spcPts val="0"/>
                        </a:spcAft>
                        <a:buNone/>
                      </a:pPr>
                      <a:r>
                        <a:rPr lang="en" sz="700" b="1"/>
                        <a:t>Week 1</a:t>
                      </a:r>
                      <a:endParaRPr sz="700" b="1"/>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188900">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11</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21</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22</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23</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24</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1363" name="Google Shape;1363;p82"/>
          <p:cNvSpPr/>
          <p:nvPr/>
        </p:nvSpPr>
        <p:spPr>
          <a:xfrm>
            <a:off x="925150" y="564014"/>
            <a:ext cx="7398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2"/>
          <p:cNvSpPr/>
          <p:nvPr/>
        </p:nvSpPr>
        <p:spPr>
          <a:xfrm>
            <a:off x="927898" y="750657"/>
            <a:ext cx="887700" cy="115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2"/>
          <p:cNvSpPr/>
          <p:nvPr/>
        </p:nvSpPr>
        <p:spPr>
          <a:xfrm>
            <a:off x="927898" y="937300"/>
            <a:ext cx="10359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2"/>
          <p:cNvSpPr/>
          <p:nvPr/>
        </p:nvSpPr>
        <p:spPr>
          <a:xfrm>
            <a:off x="927898" y="1118253"/>
            <a:ext cx="11832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2"/>
          <p:cNvSpPr/>
          <p:nvPr/>
        </p:nvSpPr>
        <p:spPr>
          <a:xfrm>
            <a:off x="927898" y="1304896"/>
            <a:ext cx="13314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2"/>
          <p:cNvSpPr/>
          <p:nvPr/>
        </p:nvSpPr>
        <p:spPr>
          <a:xfrm>
            <a:off x="927898" y="1491540"/>
            <a:ext cx="14793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2"/>
          <p:cNvSpPr/>
          <p:nvPr/>
        </p:nvSpPr>
        <p:spPr>
          <a:xfrm>
            <a:off x="927898" y="1678183"/>
            <a:ext cx="16275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2"/>
          <p:cNvSpPr/>
          <p:nvPr/>
        </p:nvSpPr>
        <p:spPr>
          <a:xfrm>
            <a:off x="927898" y="1864826"/>
            <a:ext cx="1775400" cy="1152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2"/>
          <p:cNvSpPr/>
          <p:nvPr/>
        </p:nvSpPr>
        <p:spPr>
          <a:xfrm>
            <a:off x="927898" y="2051470"/>
            <a:ext cx="19230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2"/>
          <p:cNvSpPr/>
          <p:nvPr/>
        </p:nvSpPr>
        <p:spPr>
          <a:xfrm>
            <a:off x="927898" y="2232422"/>
            <a:ext cx="20712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2"/>
          <p:cNvSpPr/>
          <p:nvPr/>
        </p:nvSpPr>
        <p:spPr>
          <a:xfrm>
            <a:off x="927898" y="2425408"/>
            <a:ext cx="22191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2"/>
          <p:cNvSpPr/>
          <p:nvPr/>
        </p:nvSpPr>
        <p:spPr>
          <a:xfrm>
            <a:off x="927898" y="2607657"/>
            <a:ext cx="23670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2"/>
          <p:cNvSpPr/>
          <p:nvPr/>
        </p:nvSpPr>
        <p:spPr>
          <a:xfrm>
            <a:off x="925150" y="2799498"/>
            <a:ext cx="25152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2"/>
          <p:cNvSpPr/>
          <p:nvPr/>
        </p:nvSpPr>
        <p:spPr>
          <a:xfrm>
            <a:off x="927898" y="2986141"/>
            <a:ext cx="2662800" cy="1152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2"/>
          <p:cNvSpPr/>
          <p:nvPr/>
        </p:nvSpPr>
        <p:spPr>
          <a:xfrm>
            <a:off x="927898" y="3172785"/>
            <a:ext cx="28107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2"/>
          <p:cNvSpPr/>
          <p:nvPr/>
        </p:nvSpPr>
        <p:spPr>
          <a:xfrm>
            <a:off x="927898" y="3353737"/>
            <a:ext cx="29589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2"/>
          <p:cNvSpPr/>
          <p:nvPr/>
        </p:nvSpPr>
        <p:spPr>
          <a:xfrm>
            <a:off x="927898" y="3540380"/>
            <a:ext cx="31068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2"/>
          <p:cNvSpPr/>
          <p:nvPr/>
        </p:nvSpPr>
        <p:spPr>
          <a:xfrm>
            <a:off x="927898" y="3727024"/>
            <a:ext cx="32550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2"/>
          <p:cNvSpPr/>
          <p:nvPr/>
        </p:nvSpPr>
        <p:spPr>
          <a:xfrm>
            <a:off x="927898" y="3913667"/>
            <a:ext cx="34023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2"/>
          <p:cNvSpPr/>
          <p:nvPr/>
        </p:nvSpPr>
        <p:spPr>
          <a:xfrm>
            <a:off x="927898" y="4103484"/>
            <a:ext cx="3550500" cy="115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2"/>
          <p:cNvSpPr/>
          <p:nvPr/>
        </p:nvSpPr>
        <p:spPr>
          <a:xfrm>
            <a:off x="927898" y="4290127"/>
            <a:ext cx="36984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2"/>
          <p:cNvSpPr/>
          <p:nvPr/>
        </p:nvSpPr>
        <p:spPr>
          <a:xfrm>
            <a:off x="927898" y="4471079"/>
            <a:ext cx="38466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2"/>
          <p:cNvSpPr/>
          <p:nvPr/>
        </p:nvSpPr>
        <p:spPr>
          <a:xfrm>
            <a:off x="927898" y="4660892"/>
            <a:ext cx="39945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2"/>
          <p:cNvSpPr/>
          <p:nvPr/>
        </p:nvSpPr>
        <p:spPr>
          <a:xfrm>
            <a:off x="927898" y="4843141"/>
            <a:ext cx="41421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2"/>
          <p:cNvSpPr/>
          <p:nvPr/>
        </p:nvSpPr>
        <p:spPr>
          <a:xfrm>
            <a:off x="4826075" y="4073400"/>
            <a:ext cx="3898800" cy="5019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88" name="Google Shape;1388;p82"/>
          <p:cNvSpPr txBox="1">
            <a:spLocks noGrp="1"/>
          </p:cNvSpPr>
          <p:nvPr>
            <p:ph type="title"/>
          </p:nvPr>
        </p:nvSpPr>
        <p:spPr>
          <a:xfrm>
            <a:off x="55900" y="-40800"/>
            <a:ext cx="9168600" cy="5337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b="1">
                <a:latin typeface="Roboto"/>
                <a:ea typeface="Roboto"/>
                <a:cs typeface="Roboto"/>
                <a:sym typeface="Roboto"/>
              </a:rPr>
              <a:t>Weeks 13–17</a:t>
            </a:r>
            <a:endParaRPr sz="1800" b="1">
              <a:latin typeface="Roboto"/>
              <a:ea typeface="Roboto"/>
              <a:cs typeface="Roboto"/>
              <a:sym typeface="Roboto"/>
            </a:endParaRPr>
          </a:p>
        </p:txBody>
      </p:sp>
      <p:sp>
        <p:nvSpPr>
          <p:cNvPr id="1389" name="Google Shape;1389;p82"/>
          <p:cNvSpPr/>
          <p:nvPr/>
        </p:nvSpPr>
        <p:spPr>
          <a:xfrm>
            <a:off x="1928550" y="441925"/>
            <a:ext cx="5191500" cy="4173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lvl="0" indent="0" algn="l" rtl="0">
              <a:spcBef>
                <a:spcPts val="0"/>
              </a:spcBef>
              <a:spcAft>
                <a:spcPts val="0"/>
              </a:spcAft>
              <a:buNone/>
            </a:pPr>
            <a:r>
              <a:rPr lang="en" sz="900" b="1">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390" name="Google Shape;1390;p82"/>
          <p:cNvSpPr/>
          <p:nvPr/>
        </p:nvSpPr>
        <p:spPr>
          <a:xfrm>
            <a:off x="3221950" y="2104613"/>
            <a:ext cx="4057500" cy="4173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sz="900" b="1">
              <a:solidFill>
                <a:srgbClr val="A9B7C0"/>
              </a:solidFill>
              <a:latin typeface="Roboto"/>
              <a:ea typeface="Roboto"/>
              <a:cs typeface="Roboto"/>
              <a:sym typeface="Roboto"/>
            </a:endParaRPr>
          </a:p>
        </p:txBody>
      </p:sp>
      <p:sp>
        <p:nvSpPr>
          <p:cNvPr id="1391" name="Google Shape;1391;p82"/>
          <p:cNvSpPr/>
          <p:nvPr/>
        </p:nvSpPr>
        <p:spPr>
          <a:xfrm>
            <a:off x="2672275" y="1243500"/>
            <a:ext cx="4817400" cy="5337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27425" tIns="27425" rIns="27425" bIns="27425" anchor="ctr" anchorCtr="0">
            <a:noAutofit/>
          </a:bodyPr>
          <a:lstStyle/>
          <a:p>
            <a:pPr marL="73152" marR="0" lvl="0" indent="0" algn="l" rtl="0">
              <a:spcBef>
                <a:spcPts val="0"/>
              </a:spcBef>
              <a:spcAft>
                <a:spcPts val="0"/>
              </a:spcAft>
              <a:buNone/>
            </a:pPr>
            <a:r>
              <a:rPr lang="en" sz="900" b="1">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graphicFrame>
        <p:nvGraphicFramePr>
          <p:cNvPr id="1397" name="Google Shape;1397;p83"/>
          <p:cNvGraphicFramePr/>
          <p:nvPr/>
        </p:nvGraphicFramePr>
        <p:xfrm>
          <a:off x="390225" y="514242"/>
          <a:ext cx="564950" cy="4468625"/>
        </p:xfrm>
        <a:graphic>
          <a:graphicData uri="http://schemas.openxmlformats.org/drawingml/2006/table">
            <a:tbl>
              <a:tblPr>
                <a:noFill/>
                <a:tableStyleId>{40D12380-B650-4FCC-8426-696EDC3700B5}</a:tableStyleId>
              </a:tblPr>
              <a:tblGrid>
                <a:gridCol w="564950">
                  <a:extLst>
                    <a:ext uri="{9D8B030D-6E8A-4147-A177-3AD203B41FA5}">
                      <a16:colId xmlns:a16="http://schemas.microsoft.com/office/drawing/2014/main" val="20000"/>
                    </a:ext>
                  </a:extLst>
                </a:gridCol>
              </a:tblGrid>
              <a:tr h="186075">
                <a:tc>
                  <a:txBody>
                    <a:bodyPr/>
                    <a:lstStyle/>
                    <a:p>
                      <a:pPr marL="0" lvl="0" indent="0" algn="r" rtl="0">
                        <a:spcBef>
                          <a:spcPts val="0"/>
                        </a:spcBef>
                        <a:spcAft>
                          <a:spcPts val="0"/>
                        </a:spcAft>
                        <a:buNone/>
                      </a:pPr>
                      <a:r>
                        <a:rPr lang="en" sz="700" b="1"/>
                        <a:t>Week 1</a:t>
                      </a:r>
                      <a:endParaRPr sz="700" b="1"/>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188900">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11</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12</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13</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14</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15</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16</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17</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18</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19</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20</a:t>
                      </a:r>
                      <a:endParaRPr sz="700"/>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21</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22</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23</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86075">
                <a:tc>
                  <a:txBody>
                    <a:bodyPr/>
                    <a:lstStyle/>
                    <a:p>
                      <a:pPr marL="0" lvl="0" indent="0" algn="r" rtl="0">
                        <a:spcBef>
                          <a:spcPts val="0"/>
                        </a:spcBef>
                        <a:spcAft>
                          <a:spcPts val="0"/>
                        </a:spcAft>
                        <a:buClr>
                          <a:srgbClr val="000000"/>
                        </a:buClr>
                        <a:buSzPts val="1100"/>
                        <a:buFont typeface="Arial"/>
                        <a:buNone/>
                      </a:pPr>
                      <a:r>
                        <a:rPr lang="en" sz="700" b="1">
                          <a:solidFill>
                            <a:srgbClr val="000000"/>
                          </a:solidFill>
                        </a:rPr>
                        <a:t>Week 24</a:t>
                      </a:r>
                      <a:endParaRPr sz="700" b="1">
                        <a:solidFill>
                          <a:srgbClr val="000000"/>
                        </a:solidFill>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1398" name="Google Shape;1398;p83"/>
          <p:cNvSpPr/>
          <p:nvPr/>
        </p:nvSpPr>
        <p:spPr>
          <a:xfrm>
            <a:off x="925150" y="564014"/>
            <a:ext cx="7398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3"/>
          <p:cNvSpPr/>
          <p:nvPr/>
        </p:nvSpPr>
        <p:spPr>
          <a:xfrm>
            <a:off x="927898" y="750657"/>
            <a:ext cx="887700" cy="115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3"/>
          <p:cNvSpPr/>
          <p:nvPr/>
        </p:nvSpPr>
        <p:spPr>
          <a:xfrm>
            <a:off x="927898" y="937300"/>
            <a:ext cx="10359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3"/>
          <p:cNvSpPr/>
          <p:nvPr/>
        </p:nvSpPr>
        <p:spPr>
          <a:xfrm>
            <a:off x="927898" y="1118253"/>
            <a:ext cx="11832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3"/>
          <p:cNvSpPr/>
          <p:nvPr/>
        </p:nvSpPr>
        <p:spPr>
          <a:xfrm>
            <a:off x="927898" y="1304896"/>
            <a:ext cx="13314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3"/>
          <p:cNvSpPr/>
          <p:nvPr/>
        </p:nvSpPr>
        <p:spPr>
          <a:xfrm>
            <a:off x="927898" y="1491540"/>
            <a:ext cx="14793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3"/>
          <p:cNvSpPr/>
          <p:nvPr/>
        </p:nvSpPr>
        <p:spPr>
          <a:xfrm>
            <a:off x="927898" y="1678183"/>
            <a:ext cx="16275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3"/>
          <p:cNvSpPr/>
          <p:nvPr/>
        </p:nvSpPr>
        <p:spPr>
          <a:xfrm>
            <a:off x="927898" y="1864826"/>
            <a:ext cx="1775400" cy="1152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3"/>
          <p:cNvSpPr/>
          <p:nvPr/>
        </p:nvSpPr>
        <p:spPr>
          <a:xfrm>
            <a:off x="927898" y="2051470"/>
            <a:ext cx="19230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3"/>
          <p:cNvSpPr/>
          <p:nvPr/>
        </p:nvSpPr>
        <p:spPr>
          <a:xfrm>
            <a:off x="927898" y="2232422"/>
            <a:ext cx="20712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3"/>
          <p:cNvSpPr/>
          <p:nvPr/>
        </p:nvSpPr>
        <p:spPr>
          <a:xfrm>
            <a:off x="927898" y="2425408"/>
            <a:ext cx="22191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3"/>
          <p:cNvSpPr/>
          <p:nvPr/>
        </p:nvSpPr>
        <p:spPr>
          <a:xfrm>
            <a:off x="927898" y="2607657"/>
            <a:ext cx="2367000" cy="1155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3"/>
          <p:cNvSpPr/>
          <p:nvPr/>
        </p:nvSpPr>
        <p:spPr>
          <a:xfrm>
            <a:off x="925150" y="2799498"/>
            <a:ext cx="25152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3"/>
          <p:cNvSpPr/>
          <p:nvPr/>
        </p:nvSpPr>
        <p:spPr>
          <a:xfrm>
            <a:off x="927898" y="2986141"/>
            <a:ext cx="2662800" cy="1152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3"/>
          <p:cNvSpPr/>
          <p:nvPr/>
        </p:nvSpPr>
        <p:spPr>
          <a:xfrm>
            <a:off x="927898" y="3172785"/>
            <a:ext cx="28107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3"/>
          <p:cNvSpPr/>
          <p:nvPr/>
        </p:nvSpPr>
        <p:spPr>
          <a:xfrm>
            <a:off x="927898" y="3353737"/>
            <a:ext cx="29589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3"/>
          <p:cNvSpPr/>
          <p:nvPr/>
        </p:nvSpPr>
        <p:spPr>
          <a:xfrm>
            <a:off x="927898" y="3540380"/>
            <a:ext cx="3106800" cy="1155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3"/>
          <p:cNvSpPr/>
          <p:nvPr/>
        </p:nvSpPr>
        <p:spPr>
          <a:xfrm>
            <a:off x="927898" y="3727024"/>
            <a:ext cx="32550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3"/>
          <p:cNvSpPr/>
          <p:nvPr/>
        </p:nvSpPr>
        <p:spPr>
          <a:xfrm>
            <a:off x="927898" y="3913667"/>
            <a:ext cx="34023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3"/>
          <p:cNvSpPr/>
          <p:nvPr/>
        </p:nvSpPr>
        <p:spPr>
          <a:xfrm>
            <a:off x="927898" y="4103484"/>
            <a:ext cx="3550500" cy="1152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3"/>
          <p:cNvSpPr/>
          <p:nvPr/>
        </p:nvSpPr>
        <p:spPr>
          <a:xfrm>
            <a:off x="927898" y="4290127"/>
            <a:ext cx="36984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3"/>
          <p:cNvSpPr/>
          <p:nvPr/>
        </p:nvSpPr>
        <p:spPr>
          <a:xfrm>
            <a:off x="927898" y="4471079"/>
            <a:ext cx="38466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3"/>
          <p:cNvSpPr/>
          <p:nvPr/>
        </p:nvSpPr>
        <p:spPr>
          <a:xfrm>
            <a:off x="927898" y="4660892"/>
            <a:ext cx="39945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3"/>
          <p:cNvSpPr/>
          <p:nvPr/>
        </p:nvSpPr>
        <p:spPr>
          <a:xfrm>
            <a:off x="927898" y="4843141"/>
            <a:ext cx="4142100" cy="115500"/>
          </a:xfrm>
          <a:prstGeom prst="roundRect">
            <a:avLst>
              <a:gd name="adj" fmla="val 16667"/>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3"/>
          <p:cNvSpPr/>
          <p:nvPr/>
        </p:nvSpPr>
        <p:spPr>
          <a:xfrm>
            <a:off x="5070000" y="3727077"/>
            <a:ext cx="3698400" cy="933900"/>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marL="0" marR="0" lvl="0" indent="0" algn="l" rtl="0">
              <a:spcBef>
                <a:spcPts val="0"/>
              </a:spcBef>
              <a:spcAft>
                <a:spcPts val="0"/>
              </a:spcAft>
              <a:buNone/>
            </a:pPr>
            <a:r>
              <a:rPr lang="en" sz="1200" b="1">
                <a:latin typeface="Roboto"/>
                <a:ea typeface="Roboto"/>
                <a:cs typeface="Roboto"/>
                <a:sym typeface="Roboto"/>
              </a:rPr>
              <a:t>Final Projects &amp; Advanced Topics: </a:t>
            </a:r>
            <a:r>
              <a:rPr lang="en" sz="1200">
                <a:latin typeface="Roboto"/>
                <a:ea typeface="Roboto"/>
                <a:cs typeface="Roboto"/>
                <a:sym typeface="Roboto"/>
              </a:rPr>
              <a:t>Introduction Tableau and R as well as advanced topics like Hadoop and Machine Learning. Develop a real-world data visualization project.</a:t>
            </a:r>
            <a:endParaRPr sz="1200">
              <a:latin typeface="Roboto"/>
              <a:ea typeface="Roboto"/>
              <a:cs typeface="Roboto"/>
              <a:sym typeface="Roboto"/>
            </a:endParaRPr>
          </a:p>
        </p:txBody>
      </p:sp>
      <p:sp>
        <p:nvSpPr>
          <p:cNvPr id="1423" name="Google Shape;1423;p83"/>
          <p:cNvSpPr txBox="1">
            <a:spLocks noGrp="1"/>
          </p:cNvSpPr>
          <p:nvPr>
            <p:ph type="title"/>
          </p:nvPr>
        </p:nvSpPr>
        <p:spPr>
          <a:xfrm>
            <a:off x="55900" y="-40800"/>
            <a:ext cx="9168600" cy="5337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b="1">
                <a:latin typeface="Roboto"/>
                <a:ea typeface="Roboto"/>
                <a:cs typeface="Roboto"/>
                <a:sym typeface="Roboto"/>
              </a:rPr>
              <a:t>Weeks 18–24</a:t>
            </a:r>
            <a:endParaRPr sz="1800" b="1">
              <a:latin typeface="Roboto"/>
              <a:ea typeface="Roboto"/>
              <a:cs typeface="Roboto"/>
              <a:sym typeface="Roboto"/>
            </a:endParaRPr>
          </a:p>
        </p:txBody>
      </p:sp>
      <p:sp>
        <p:nvSpPr>
          <p:cNvPr id="1424" name="Google Shape;1424;p83"/>
          <p:cNvSpPr/>
          <p:nvPr/>
        </p:nvSpPr>
        <p:spPr>
          <a:xfrm>
            <a:off x="1928550" y="441925"/>
            <a:ext cx="5191500" cy="4173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lvl="0" indent="0" algn="l" rtl="0">
              <a:spcBef>
                <a:spcPts val="0"/>
              </a:spcBef>
              <a:spcAft>
                <a:spcPts val="0"/>
              </a:spcAft>
              <a:buNone/>
            </a:pPr>
            <a:r>
              <a:rPr lang="en" sz="900" b="1">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425" name="Google Shape;1425;p83"/>
          <p:cNvSpPr/>
          <p:nvPr/>
        </p:nvSpPr>
        <p:spPr>
          <a:xfrm>
            <a:off x="3221950" y="2104613"/>
            <a:ext cx="4057500" cy="4173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sz="900" b="1">
              <a:solidFill>
                <a:srgbClr val="A9B7C0"/>
              </a:solidFill>
              <a:latin typeface="Roboto"/>
              <a:ea typeface="Roboto"/>
              <a:cs typeface="Roboto"/>
              <a:sym typeface="Roboto"/>
            </a:endParaRPr>
          </a:p>
        </p:txBody>
      </p:sp>
      <p:sp>
        <p:nvSpPr>
          <p:cNvPr id="1426" name="Google Shape;1426;p83"/>
          <p:cNvSpPr/>
          <p:nvPr/>
        </p:nvSpPr>
        <p:spPr>
          <a:xfrm>
            <a:off x="3966150" y="2928975"/>
            <a:ext cx="3913800" cy="5304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73150" tIns="73150" rIns="73150" bIns="73150" anchor="ctr" anchorCtr="0">
            <a:noAutofit/>
          </a:bodyPr>
          <a:lstStyle/>
          <a:p>
            <a:pPr marL="0" marR="0" lvl="0" indent="0" algn="l" rtl="0">
              <a:spcBef>
                <a:spcPts val="0"/>
              </a:spcBef>
              <a:spcAft>
                <a:spcPts val="0"/>
              </a:spcAft>
              <a:buNone/>
            </a:pPr>
            <a:r>
              <a:rPr lang="en" sz="900" b="1">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427" name="Google Shape;1427;p83"/>
          <p:cNvSpPr/>
          <p:nvPr/>
        </p:nvSpPr>
        <p:spPr>
          <a:xfrm>
            <a:off x="2672275" y="1243500"/>
            <a:ext cx="4817400" cy="533700"/>
          </a:xfrm>
          <a:prstGeom prst="round2DiagRect">
            <a:avLst>
              <a:gd name="adj1" fmla="val 16667"/>
              <a:gd name="adj2" fmla="val 0"/>
            </a:avLst>
          </a:prstGeom>
          <a:noFill/>
          <a:ln w="9525" cap="flat" cmpd="sng">
            <a:solidFill>
              <a:srgbClr val="A9B7C0"/>
            </a:solidFill>
            <a:prstDash val="solid"/>
            <a:round/>
            <a:headEnd type="none" w="sm" len="sm"/>
            <a:tailEnd type="none" w="sm" len="sm"/>
          </a:ln>
        </p:spPr>
        <p:txBody>
          <a:bodyPr spcFirstLastPara="1" wrap="square" lIns="27425" tIns="27425" rIns="27425" bIns="27425" anchor="ctr" anchorCtr="0">
            <a:noAutofit/>
          </a:bodyPr>
          <a:lstStyle/>
          <a:p>
            <a:pPr marL="73152" marR="0" lvl="0" indent="0" algn="l" rtl="0">
              <a:spcBef>
                <a:spcPts val="0"/>
              </a:spcBef>
              <a:spcAft>
                <a:spcPts val="0"/>
              </a:spcAft>
              <a:buNone/>
            </a:pPr>
            <a:r>
              <a:rPr lang="en" sz="900" b="1">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8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Example Activity</a:t>
            </a:r>
            <a:endParaRPr/>
          </a:p>
        </p:txBody>
      </p:sp>
      <p:sp>
        <p:nvSpPr>
          <p:cNvPr id="1433" name="Google Shape;1433;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434" name="Google Shape;1434;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85"/>
          <p:cNvSpPr txBox="1">
            <a:spLocks noGrp="1"/>
          </p:cNvSpPr>
          <p:nvPr>
            <p:ph type="title" idx="2"/>
          </p:nvPr>
        </p:nvSpPr>
        <p:spPr>
          <a:xfrm>
            <a:off x="274350" y="735650"/>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Example 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Banking Deserts</a:t>
            </a:r>
            <a:endParaRPr sz="3000">
              <a:latin typeface="Roboto Light"/>
              <a:ea typeface="Roboto Light"/>
              <a:cs typeface="Roboto Light"/>
              <a:sym typeface="Roboto Light"/>
            </a:endParaRPr>
          </a:p>
          <a:p>
            <a:pPr marL="0" lvl="0" indent="0" algn="l" rtl="0">
              <a:spcBef>
                <a:spcPts val="800"/>
              </a:spcBef>
              <a:spcAft>
                <a:spcPts val="0"/>
              </a:spcAft>
              <a:buNone/>
            </a:pPr>
            <a:r>
              <a:rPr lang="en" sz="1800">
                <a:latin typeface="Roboto Light"/>
                <a:ea typeface="Roboto Light"/>
                <a:cs typeface="Roboto Light"/>
                <a:sym typeface="Roboto Light"/>
              </a:rPr>
              <a:t>In this activity, you will use a variety of public demographic data and APIs to explain many </a:t>
            </a:r>
            <a:br>
              <a:rPr lang="en" sz="1800">
                <a:latin typeface="Roboto Light"/>
                <a:ea typeface="Roboto Light"/>
                <a:cs typeface="Roboto Light"/>
                <a:sym typeface="Roboto Light"/>
              </a:rPr>
            </a:br>
            <a:r>
              <a:rPr lang="en" sz="1800">
                <a:latin typeface="Roboto Light"/>
                <a:ea typeface="Roboto Light"/>
                <a:cs typeface="Roboto Light"/>
                <a:sym typeface="Roboto Light"/>
              </a:rPr>
              <a:t>real-world social phenomena. Utilize data from sources like the U.S. Census, Google Maps, and more to find insights on poverty, discrimination, and the impact of changing economies.</a:t>
            </a: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800"/>
              </a:spcAft>
              <a:buNone/>
            </a:pPr>
            <a:endParaRPr sz="1800" b="1"/>
          </a:p>
        </p:txBody>
      </p:sp>
      <p:sp>
        <p:nvSpPr>
          <p:cNvPr id="1440" name="Google Shape;1440;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441" name="Google Shape;1441;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2" name="Google Shape;1442;p8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448" name="Google Shape;1448;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9" name="Google Shape;1449;p8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Helpful Tips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455" name="Google Shape;1455;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456" name="Google Shape;1456;p87"/>
          <p:cNvPicPr preferRelativeResize="0"/>
          <p:nvPr/>
        </p:nvPicPr>
        <p:blipFill>
          <a:blip r:embed="rId3">
            <a:alphaModFix/>
          </a:blip>
          <a:stretch>
            <a:fillRect/>
          </a:stretch>
        </p:blipFill>
        <p:spPr>
          <a:xfrm>
            <a:off x="0" y="0"/>
            <a:ext cx="9144005" cy="5143500"/>
          </a:xfrm>
          <a:prstGeom prst="rect">
            <a:avLst/>
          </a:prstGeom>
          <a:noFill/>
          <a:ln>
            <a:noFill/>
          </a:ln>
        </p:spPr>
      </p:pic>
      <p:sp>
        <p:nvSpPr>
          <p:cNvPr id="1457" name="Google Shape;1457;p87"/>
          <p:cNvSpPr txBox="1"/>
          <p:nvPr/>
        </p:nvSpPr>
        <p:spPr>
          <a:xfrm>
            <a:off x="409425" y="489350"/>
            <a:ext cx="3001500" cy="12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oboto"/>
                <a:ea typeface="Roboto"/>
                <a:cs typeface="Roboto"/>
                <a:sym typeface="Roboto"/>
              </a:rPr>
              <a:t>Embrace your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inner toddler.</a:t>
            </a:r>
            <a:endParaRPr sz="3000">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pic>
        <p:nvPicPr>
          <p:cNvPr id="1462" name="Google Shape;1462;p88"/>
          <p:cNvPicPr preferRelativeResize="0"/>
          <p:nvPr/>
        </p:nvPicPr>
        <p:blipFill rotWithShape="1">
          <a:blip r:embed="rId3">
            <a:alphaModFix/>
          </a:blip>
          <a:srcRect t="7862" b="7870"/>
          <a:stretch/>
        </p:blipFill>
        <p:spPr>
          <a:xfrm>
            <a:off x="209398" y="0"/>
            <a:ext cx="8740703" cy="4916649"/>
          </a:xfrm>
          <a:prstGeom prst="rect">
            <a:avLst/>
          </a:prstGeom>
          <a:noFill/>
          <a:ln>
            <a:noFill/>
          </a:ln>
        </p:spPr>
      </p:pic>
      <p:sp>
        <p:nvSpPr>
          <p:cNvPr id="1463" name="Google Shape;1463;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464" name="Google Shape;1464;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5" name="Google Shape;1465;p88"/>
          <p:cNvSpPr txBox="1"/>
          <p:nvPr/>
        </p:nvSpPr>
        <p:spPr>
          <a:xfrm>
            <a:off x="409425" y="489350"/>
            <a:ext cx="3983700" cy="12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Brace yourself for </a:t>
            </a:r>
            <a:r>
              <a:rPr lang="en" sz="3000" b="1">
                <a:solidFill>
                  <a:schemeClr val="dk1"/>
                </a:solidFill>
                <a:latin typeface="Roboto"/>
                <a:ea typeface="Roboto"/>
                <a:cs typeface="Roboto"/>
                <a:sym typeface="Roboto"/>
              </a:rPr>
              <a:t>doubt</a:t>
            </a:r>
            <a:r>
              <a:rPr lang="en" sz="3000">
                <a:solidFill>
                  <a:schemeClr val="dk1"/>
                </a:solidFill>
                <a:latin typeface="Roboto Light"/>
                <a:ea typeface="Roboto Light"/>
                <a:cs typeface="Roboto Light"/>
                <a:sym typeface="Roboto Light"/>
              </a:rPr>
              <a:t>, </a:t>
            </a:r>
            <a:r>
              <a:rPr lang="en" sz="3000" b="1">
                <a:solidFill>
                  <a:schemeClr val="dk1"/>
                </a:solidFill>
                <a:latin typeface="Roboto"/>
                <a:ea typeface="Roboto"/>
                <a:cs typeface="Roboto"/>
                <a:sym typeface="Roboto"/>
              </a:rPr>
              <a:t>challenge</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and </a:t>
            </a:r>
            <a:r>
              <a:rPr lang="en" sz="3000" b="1">
                <a:solidFill>
                  <a:schemeClr val="dk1"/>
                </a:solidFill>
                <a:latin typeface="Roboto"/>
                <a:ea typeface="Roboto"/>
                <a:cs typeface="Roboto"/>
                <a:sym typeface="Roboto"/>
              </a:rPr>
              <a:t>confusion.</a:t>
            </a:r>
            <a:endParaRPr sz="3000" b="1">
              <a:solidFill>
                <a:schemeClr val="dk1"/>
              </a:solidFill>
              <a:latin typeface="Roboto"/>
              <a:ea typeface="Roboto"/>
              <a:cs typeface="Roboto"/>
              <a:sym typeface="Roboto"/>
            </a:endParaRPr>
          </a:p>
          <a:p>
            <a:pPr marL="0" lvl="0" indent="0" algn="l" rtl="0">
              <a:spcBef>
                <a:spcPts val="0"/>
              </a:spcBef>
              <a:spcAft>
                <a:spcPts val="0"/>
              </a:spcAft>
              <a:buNone/>
            </a:pP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pic>
        <p:nvPicPr>
          <p:cNvPr id="1470" name="Google Shape;1470;p89"/>
          <p:cNvPicPr preferRelativeResize="0"/>
          <p:nvPr/>
        </p:nvPicPr>
        <p:blipFill rotWithShape="1">
          <a:blip r:embed="rId3">
            <a:alphaModFix/>
          </a:blip>
          <a:srcRect/>
          <a:stretch/>
        </p:blipFill>
        <p:spPr>
          <a:xfrm>
            <a:off x="0" y="0"/>
            <a:ext cx="9144005" cy="5143500"/>
          </a:xfrm>
          <a:prstGeom prst="rect">
            <a:avLst/>
          </a:prstGeom>
          <a:noFill/>
          <a:ln>
            <a:noFill/>
          </a:ln>
        </p:spPr>
      </p:pic>
      <p:sp>
        <p:nvSpPr>
          <p:cNvPr id="1471" name="Google Shape;1471;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472" name="Google Shape;1472;p8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3" name="Google Shape;1473;p89"/>
          <p:cNvSpPr txBox="1"/>
          <p:nvPr/>
        </p:nvSpPr>
        <p:spPr>
          <a:xfrm>
            <a:off x="368475" y="366575"/>
            <a:ext cx="5361900" cy="12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Roboto Light"/>
                <a:ea typeface="Roboto Light"/>
                <a:cs typeface="Roboto Light"/>
                <a:sym typeface="Roboto Light"/>
              </a:rPr>
              <a:t>Relish the </a:t>
            </a:r>
            <a:r>
              <a:rPr lang="en" sz="3000" b="1">
                <a:solidFill>
                  <a:schemeClr val="dk1"/>
                </a:solidFill>
                <a:latin typeface="Roboto"/>
                <a:ea typeface="Roboto"/>
                <a:cs typeface="Roboto"/>
                <a:sym typeface="Roboto"/>
              </a:rPr>
              <a:t>novice experience </a:t>
            </a:r>
            <a:r>
              <a:rPr lang="en" sz="3000">
                <a:solidFill>
                  <a:schemeClr val="dk1"/>
                </a:solidFill>
                <a:latin typeface="Roboto Light"/>
                <a:ea typeface="Roboto Light"/>
                <a:cs typeface="Roboto Light"/>
                <a:sym typeface="Roboto Light"/>
              </a:rPr>
              <a:t>and expect a lot of </a:t>
            </a:r>
            <a:br>
              <a:rPr lang="en" sz="3000">
                <a:solidFill>
                  <a:schemeClr val="dk1"/>
                </a:solidFill>
                <a:latin typeface="Roboto Light"/>
                <a:ea typeface="Roboto Light"/>
                <a:cs typeface="Roboto Light"/>
                <a:sym typeface="Roboto Light"/>
              </a:rPr>
            </a:br>
            <a:r>
              <a:rPr lang="en" sz="3000" b="1">
                <a:solidFill>
                  <a:schemeClr val="dk1"/>
                </a:solidFill>
                <a:latin typeface="Roboto"/>
                <a:ea typeface="Roboto"/>
                <a:cs typeface="Roboto"/>
                <a:sym typeface="Roboto"/>
              </a:rPr>
              <a:t>lightbulb moments.</a:t>
            </a:r>
            <a:endParaRPr sz="3000" b="1">
              <a:solidFill>
                <a:srgbClr val="FFFFFF"/>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479" name="Google Shape;1479;p9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480" name="Google Shape;1480;p90"/>
          <p:cNvPicPr preferRelativeResize="0"/>
          <p:nvPr/>
        </p:nvPicPr>
        <p:blipFill rotWithShape="1">
          <a:blip r:embed="rId3">
            <a:alphaModFix/>
          </a:blip>
          <a:srcRect/>
          <a:stretch/>
        </p:blipFill>
        <p:spPr>
          <a:xfrm>
            <a:off x="0" y="0"/>
            <a:ext cx="9144005" cy="5143500"/>
          </a:xfrm>
          <a:prstGeom prst="rect">
            <a:avLst/>
          </a:prstGeom>
          <a:noFill/>
          <a:ln>
            <a:noFill/>
          </a:ln>
        </p:spPr>
      </p:pic>
      <p:sp>
        <p:nvSpPr>
          <p:cNvPr id="1481" name="Google Shape;1481;p90"/>
          <p:cNvSpPr txBox="1"/>
          <p:nvPr/>
        </p:nvSpPr>
        <p:spPr>
          <a:xfrm>
            <a:off x="382125" y="304000"/>
            <a:ext cx="5566500" cy="12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oboto"/>
                <a:ea typeface="Roboto"/>
                <a:cs typeface="Roboto"/>
                <a:sym typeface="Roboto"/>
              </a:rPr>
              <a:t>Form a community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with your classmates.</a:t>
            </a:r>
            <a:endParaRPr sz="300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9" name="Shape 70"/>
          <p:cNvSpPr txBox="1">
            <a:spLocks/>
          </p:cNvSpPr>
          <p:nvPr/>
        </p:nvSpPr>
        <p:spPr>
          <a:xfrm>
            <a:off x="1290637" y="570519"/>
            <a:ext cx="6710363" cy="2115532"/>
          </a:xfrm>
          <a:prstGeom prst="rect">
            <a:avLst/>
          </a:prstGeom>
        </p:spPr>
        <p:txBody>
          <a:bodyPr vert="horz" lIns="68569" tIns="68569" rIns="68569" bIns="68569"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171450" indent="0">
              <a:spcBef>
                <a:spcPts val="0"/>
              </a:spcBef>
              <a:buNone/>
            </a:pPr>
            <a:r>
              <a:rPr lang="en-US" sz="2100" b="1" u="sng" dirty="0">
                <a:latin typeface="Arial" panose="020B0604020202020204" pitchFamily="34" charset="0"/>
                <a:ea typeface="Roboto" panose="02000000000000000000" pitchFamily="2" charset="0"/>
                <a:cs typeface="Arial" panose="020B0604020202020204" pitchFamily="34" charset="0"/>
              </a:rPr>
              <a:t>Manuel Lara</a:t>
            </a:r>
            <a:endParaRPr lang="en" sz="2100" b="1" u="sng" dirty="0">
              <a:latin typeface="Arial" panose="020B0604020202020204" pitchFamily="34" charset="0"/>
              <a:ea typeface="Roboto" panose="02000000000000000000" pitchFamily="2" charset="0"/>
              <a:cs typeface="Arial" panose="020B0604020202020204" pitchFamily="34" charset="0"/>
            </a:endParaRPr>
          </a:p>
          <a:p>
            <a:pPr marL="171450" indent="0">
              <a:spcBef>
                <a:spcPts val="0"/>
              </a:spcBef>
              <a:buNone/>
            </a:pPr>
            <a:endParaRPr lang="en" sz="1125" b="1" dirty="0">
              <a:latin typeface="Arial" panose="020B0604020202020204" pitchFamily="34" charset="0"/>
              <a:ea typeface="Roboto" panose="02000000000000000000" pitchFamily="2" charset="0"/>
              <a:cs typeface="Arial" panose="020B0604020202020204" pitchFamily="34" charset="0"/>
            </a:endParaRPr>
          </a:p>
          <a:p>
            <a:pPr marL="514350" indent="-342900">
              <a:spcBef>
                <a:spcPts val="0"/>
              </a:spcBef>
            </a:pPr>
            <a:r>
              <a:rPr lang="en-US" sz="1800" dirty="0">
                <a:latin typeface="Arial" panose="020B0604020202020204" pitchFamily="34" charset="0"/>
                <a:ea typeface="Roboto" panose="02000000000000000000" pitchFamily="2" charset="0"/>
                <a:cs typeface="Arial" panose="020B0604020202020204" pitchFamily="34" charset="0"/>
              </a:rPr>
              <a:t>Data Scientist at </a:t>
            </a:r>
            <a:r>
              <a:rPr lang="en-US" sz="1800" dirty="0" err="1">
                <a:latin typeface="Arial" panose="020B0604020202020204" pitchFamily="34" charset="0"/>
                <a:ea typeface="Roboto" panose="02000000000000000000" pitchFamily="2" charset="0"/>
                <a:cs typeface="Arial" panose="020B0604020202020204" pitchFamily="34" charset="0"/>
              </a:rPr>
              <a:t>Lessons.com</a:t>
            </a:r>
            <a:endParaRPr lang="en" sz="1800" dirty="0">
              <a:latin typeface="Arial" panose="020B0604020202020204" pitchFamily="34" charset="0"/>
              <a:ea typeface="Roboto" panose="02000000000000000000" pitchFamily="2" charset="0"/>
              <a:cs typeface="Arial" panose="020B0604020202020204" pitchFamily="34" charset="0"/>
            </a:endParaRPr>
          </a:p>
          <a:p>
            <a:pPr marL="17145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514350" indent="-342900">
              <a:spcBef>
                <a:spcPts val="0"/>
              </a:spcBef>
            </a:pPr>
            <a:r>
              <a:rPr lang="en-US" sz="1800" dirty="0">
                <a:latin typeface="Arial" panose="020B0604020202020204" pitchFamily="34" charset="0"/>
                <a:ea typeface="Roboto" panose="02000000000000000000" pitchFamily="2" charset="0"/>
                <a:cs typeface="Arial" panose="020B0604020202020204" pitchFamily="34" charset="0"/>
              </a:rPr>
              <a:t>High Energy Physics Experiments</a:t>
            </a:r>
          </a:p>
          <a:p>
            <a:pPr marL="514350" indent="-342900">
              <a:spcBef>
                <a:spcPts val="0"/>
              </a:spcBef>
            </a:pPr>
            <a:endParaRPr lang="en" sz="2100" dirty="0">
              <a:latin typeface="Arial" panose="020B0604020202020204" pitchFamily="34" charset="0"/>
              <a:ea typeface="Roboto" panose="02000000000000000000" pitchFamily="2" charset="0"/>
              <a:cs typeface="Arial" panose="020B0604020202020204" pitchFamily="34" charset="0"/>
            </a:endParaRPr>
          </a:p>
          <a:p>
            <a:pPr marL="514350" indent="-342900">
              <a:spcBef>
                <a:spcPts val="0"/>
              </a:spcBef>
            </a:pPr>
            <a:r>
              <a:rPr lang="en" sz="1800" dirty="0">
                <a:latin typeface="Arial" panose="020B0604020202020204" pitchFamily="34" charset="0"/>
                <a:ea typeface="Roboto" panose="02000000000000000000" pitchFamily="2" charset="0"/>
                <a:cs typeface="Arial" panose="020B0604020202020204" pitchFamily="34" charset="0"/>
              </a:rPr>
              <a:t>Over </a:t>
            </a:r>
            <a:r>
              <a:rPr lang="en-US" sz="1800" dirty="0">
                <a:latin typeface="Arial" panose="020B0604020202020204" pitchFamily="34" charset="0"/>
                <a:ea typeface="Roboto" panose="02000000000000000000" pitchFamily="2" charset="0"/>
                <a:cs typeface="Arial" panose="020B0604020202020204" pitchFamily="34" charset="0"/>
              </a:rPr>
              <a:t>8 </a:t>
            </a:r>
            <a:r>
              <a:rPr lang="en" sz="1800" dirty="0">
                <a:latin typeface="Arial" panose="020B0604020202020204" pitchFamily="34" charset="0"/>
                <a:ea typeface="Roboto" panose="02000000000000000000" pitchFamily="2" charset="0"/>
                <a:cs typeface="Arial" panose="020B0604020202020204" pitchFamily="34" charset="0"/>
              </a:rPr>
              <a:t>years data wrangling </a:t>
            </a:r>
            <a:r>
              <a:rPr lang="en" sz="1125"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514350" indent="-342900">
              <a:spcBef>
                <a:spcPts val="0"/>
              </a:spcBef>
            </a:pPr>
            <a:endParaRPr lang="en" sz="2100" dirty="0">
              <a:latin typeface="Arial" panose="020B0604020202020204" pitchFamily="34" charset="0"/>
              <a:ea typeface="Roboto" panose="02000000000000000000" pitchFamily="2" charset="0"/>
              <a:cs typeface="Arial" panose="020B0604020202020204" pitchFamily="34" charset="0"/>
            </a:endParaRPr>
          </a:p>
          <a:p>
            <a:pPr marL="171450" indent="0">
              <a:spcBef>
                <a:spcPts val="0"/>
              </a:spcBef>
              <a:buNone/>
            </a:pPr>
            <a:endParaRPr lang="en" sz="21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4000500" y="2950804"/>
            <a:ext cx="3657600" cy="1477328"/>
          </a:xfrm>
          <a:prstGeom prst="rect">
            <a:avLst/>
          </a:prstGeom>
        </p:spPr>
        <p:txBody>
          <a:bodyPr wrap="square">
            <a:spAutoFit/>
          </a:bodyPr>
          <a:lstStyle/>
          <a:p>
            <a:pPr marL="514350" indent="-342900">
              <a:buFont typeface="Arial" panose="020B0604020202020204" pitchFamily="34" charset="0"/>
              <a:buChar char="•"/>
            </a:pPr>
            <a:r>
              <a:rPr lang="en-US" sz="1800" i="1" dirty="0">
                <a:latin typeface="Arial" panose="020B0604020202020204" pitchFamily="34" charset="0"/>
                <a:ea typeface="Roboto" panose="02000000000000000000" pitchFamily="2" charset="0"/>
                <a:cs typeface="Arial" panose="020B0604020202020204" pitchFamily="34" charset="0"/>
              </a:rPr>
              <a:t>LOVES </a:t>
            </a:r>
            <a:r>
              <a:rPr lang="en-US" sz="1800" dirty="0">
                <a:latin typeface="Arial" panose="020B0604020202020204" pitchFamily="34" charset="0"/>
                <a:ea typeface="Roboto" panose="02000000000000000000" pitchFamily="2" charset="0"/>
                <a:cs typeface="Arial" panose="020B0604020202020204" pitchFamily="34" charset="0"/>
              </a:rPr>
              <a:t>teaching</a:t>
            </a:r>
          </a:p>
          <a:p>
            <a:pPr marL="514350" indent="-342900">
              <a:buFont typeface="Arial" panose="020B0604020202020204" pitchFamily="34" charset="0"/>
              <a:buChar char="•"/>
            </a:pPr>
            <a:endParaRPr lang="en" sz="1800" dirty="0">
              <a:latin typeface="Arial" panose="020B0604020202020204" pitchFamily="34" charset="0"/>
              <a:ea typeface="Roboto" panose="02000000000000000000" pitchFamily="2" charset="0"/>
              <a:cs typeface="Arial" panose="020B0604020202020204" pitchFamily="34" charset="0"/>
            </a:endParaRPr>
          </a:p>
          <a:p>
            <a:pPr marL="514350" indent="-342900">
              <a:buFont typeface="Arial" panose="020B0604020202020204" pitchFamily="34" charset="0"/>
              <a:buChar char="•"/>
            </a:pPr>
            <a:r>
              <a:rPr lang="en-US" sz="1800" dirty="0">
                <a:latin typeface="Arial" panose="020B0604020202020204" pitchFamily="34" charset="0"/>
                <a:ea typeface="Roboto" panose="02000000000000000000" pitchFamily="2" charset="0"/>
                <a:cs typeface="Arial" panose="020B0604020202020204" pitchFamily="34" charset="0"/>
              </a:rPr>
              <a:t>Sharing knowledge</a:t>
            </a:r>
          </a:p>
          <a:p>
            <a:pPr marL="514350" indent="-342900">
              <a:buFont typeface="Arial" panose="020B0604020202020204" pitchFamily="34" charset="0"/>
              <a:buChar char="•"/>
            </a:pPr>
            <a:endParaRPr lang="en-US" sz="1800" dirty="0">
              <a:latin typeface="Arial" panose="020B0604020202020204" pitchFamily="34" charset="0"/>
              <a:ea typeface="Roboto" panose="02000000000000000000" pitchFamily="2" charset="0"/>
              <a:cs typeface="Arial" panose="020B0604020202020204" pitchFamily="34" charset="0"/>
            </a:endParaRPr>
          </a:p>
          <a:p>
            <a:pPr marL="514350" indent="-342900">
              <a:buFont typeface="Arial" panose="020B0604020202020204" pitchFamily="34" charset="0"/>
              <a:buChar char="•"/>
            </a:pPr>
            <a:r>
              <a:rPr lang="en-US" sz="1800" dirty="0">
                <a:latin typeface="Arial" panose="020B0604020202020204" pitchFamily="34" charset="0"/>
                <a:ea typeface="Roboto" panose="02000000000000000000" pitchFamily="2" charset="0"/>
                <a:cs typeface="Arial" panose="020B0604020202020204" pitchFamily="34" charset="0"/>
              </a:rPr>
              <a:t>Traveling/Adventures</a:t>
            </a:r>
          </a:p>
        </p:txBody>
      </p:sp>
      <p:sp>
        <p:nvSpPr>
          <p:cNvPr id="4" name="TextBox 3"/>
          <p:cNvSpPr txBox="1"/>
          <p:nvPr/>
        </p:nvSpPr>
        <p:spPr>
          <a:xfrm>
            <a:off x="1745899" y="3371851"/>
            <a:ext cx="1800493" cy="646331"/>
          </a:xfrm>
          <a:prstGeom prst="rect">
            <a:avLst/>
          </a:prstGeom>
          <a:noFill/>
        </p:spPr>
        <p:txBody>
          <a:bodyPr wrap="none" rtlCol="0">
            <a:spAutoFit/>
          </a:bodyPr>
          <a:lstStyle/>
          <a:p>
            <a:pPr algn="ctr"/>
            <a:r>
              <a:rPr lang="en-US" sz="1800" dirty="0">
                <a:solidFill>
                  <a:schemeClr val="bg1"/>
                </a:solidFill>
              </a:rPr>
              <a:t>YOUR PHOTO </a:t>
            </a:r>
          </a:p>
          <a:p>
            <a:pPr algn="ctr"/>
            <a:r>
              <a:rPr lang="en-US" sz="1800" dirty="0">
                <a:solidFill>
                  <a:schemeClr val="bg1"/>
                </a:solidFill>
              </a:rPr>
              <a:t>GOES HERE</a:t>
            </a:r>
          </a:p>
        </p:txBody>
      </p:sp>
      <p:pic>
        <p:nvPicPr>
          <p:cNvPr id="5" name="Picture 4" descr="A group of people standing in front of a crowd posing for the camera&#10;&#10;Description automatically generated">
            <a:extLst>
              <a:ext uri="{FF2B5EF4-FFF2-40B4-BE49-F238E27FC236}">
                <a16:creationId xmlns:a16="http://schemas.microsoft.com/office/drawing/2014/main" id="{32533DB1-5536-3740-824B-AC73D0571C37}"/>
              </a:ext>
            </a:extLst>
          </p:cNvPr>
          <p:cNvPicPr>
            <a:picLocks noChangeAspect="1"/>
          </p:cNvPicPr>
          <p:nvPr/>
        </p:nvPicPr>
        <p:blipFill>
          <a:blip r:embed="rId3"/>
          <a:stretch>
            <a:fillRect/>
          </a:stretch>
        </p:blipFill>
        <p:spPr>
          <a:xfrm>
            <a:off x="1076905" y="2571750"/>
            <a:ext cx="2923595" cy="2192696"/>
          </a:xfrm>
          <a:prstGeom prst="rect">
            <a:avLst/>
          </a:prstGeom>
        </p:spPr>
      </p:pic>
    </p:spTree>
    <p:extLst>
      <p:ext uri="{BB962C8B-B14F-4D97-AF65-F5344CB8AC3E}">
        <p14:creationId xmlns:p14="http://schemas.microsoft.com/office/powerpoint/2010/main" val="3342365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pic>
        <p:nvPicPr>
          <p:cNvPr id="1486" name="Google Shape;1486;p91"/>
          <p:cNvPicPr preferRelativeResize="0"/>
          <p:nvPr/>
        </p:nvPicPr>
        <p:blipFill>
          <a:blip r:embed="rId3">
            <a:alphaModFix/>
          </a:blip>
          <a:stretch>
            <a:fillRect/>
          </a:stretch>
        </p:blipFill>
        <p:spPr>
          <a:xfrm>
            <a:off x="0" y="0"/>
            <a:ext cx="9144000" cy="5143489"/>
          </a:xfrm>
          <a:prstGeom prst="rect">
            <a:avLst/>
          </a:prstGeom>
          <a:noFill/>
          <a:ln>
            <a:noFill/>
          </a:ln>
        </p:spPr>
      </p:pic>
      <p:sp>
        <p:nvSpPr>
          <p:cNvPr id="1487" name="Google Shape;1487;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488" name="Google Shape;1488;p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89" name="Google Shape;1489;p91"/>
          <p:cNvSpPr txBox="1"/>
          <p:nvPr/>
        </p:nvSpPr>
        <p:spPr>
          <a:xfrm>
            <a:off x="300250" y="148300"/>
            <a:ext cx="7971900" cy="12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Roboto Light"/>
                <a:ea typeface="Roboto Light"/>
                <a:cs typeface="Roboto Light"/>
                <a:sym typeface="Roboto Light"/>
              </a:rPr>
              <a:t>There is no shortcut. </a:t>
            </a:r>
            <a:endParaRPr sz="3000">
              <a:solidFill>
                <a:schemeClr val="dk1"/>
              </a:solidFill>
              <a:latin typeface="Roboto Light"/>
              <a:ea typeface="Roboto Light"/>
              <a:cs typeface="Roboto Light"/>
              <a:sym typeface="Roboto Light"/>
            </a:endParaRPr>
          </a:p>
          <a:p>
            <a:pPr marL="0" lvl="0" indent="0" algn="l" rtl="0">
              <a:spcBef>
                <a:spcPts val="0"/>
              </a:spcBef>
              <a:spcAft>
                <a:spcPts val="0"/>
              </a:spcAft>
              <a:buNone/>
            </a:pPr>
            <a:r>
              <a:rPr lang="en" sz="3000">
                <a:solidFill>
                  <a:schemeClr val="dk1"/>
                </a:solidFill>
                <a:latin typeface="Roboto Light"/>
                <a:ea typeface="Roboto Light"/>
                <a:cs typeface="Roboto Light"/>
                <a:sym typeface="Roboto Light"/>
              </a:rPr>
              <a:t>You’ve got to </a:t>
            </a:r>
            <a:r>
              <a:rPr lang="en" sz="3000" b="1">
                <a:solidFill>
                  <a:schemeClr val="dk1"/>
                </a:solidFill>
                <a:latin typeface="Roboto"/>
                <a:ea typeface="Roboto"/>
                <a:cs typeface="Roboto"/>
                <a:sym typeface="Roboto"/>
              </a:rPr>
              <a:t>put in the hours!</a:t>
            </a:r>
            <a:endParaRPr sz="3000" b="1">
              <a:solidFill>
                <a:srgbClr val="FFFFFF"/>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pic>
        <p:nvPicPr>
          <p:cNvPr id="1494" name="Google Shape;1494;p92"/>
          <p:cNvPicPr preferRelativeResize="0"/>
          <p:nvPr/>
        </p:nvPicPr>
        <p:blipFill rotWithShape="1">
          <a:blip r:embed="rId3">
            <a:alphaModFix/>
          </a:blip>
          <a:srcRect/>
          <a:stretch/>
        </p:blipFill>
        <p:spPr>
          <a:xfrm>
            <a:off x="0" y="0"/>
            <a:ext cx="9144000" cy="5143489"/>
          </a:xfrm>
          <a:prstGeom prst="rect">
            <a:avLst/>
          </a:prstGeom>
          <a:noFill/>
          <a:ln>
            <a:noFill/>
          </a:ln>
        </p:spPr>
      </p:pic>
      <p:sp>
        <p:nvSpPr>
          <p:cNvPr id="1495" name="Google Shape;1495;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496" name="Google Shape;1496;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7" name="Google Shape;1497;p92"/>
          <p:cNvSpPr txBox="1"/>
          <p:nvPr/>
        </p:nvSpPr>
        <p:spPr>
          <a:xfrm>
            <a:off x="3711100" y="366550"/>
            <a:ext cx="5866800" cy="12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1"/>
                </a:solidFill>
                <a:latin typeface="Roboto"/>
                <a:ea typeface="Roboto"/>
                <a:cs typeface="Roboto"/>
                <a:sym typeface="Roboto"/>
              </a:rPr>
              <a:t>Celebrate your successes!</a:t>
            </a:r>
            <a:endParaRPr sz="3000" b="1">
              <a:solidFill>
                <a:srgbClr val="FFFFFF"/>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9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Group Activity: </a:t>
            </a:r>
            <a:endParaRPr sz="3000" b="1"/>
          </a:p>
          <a:p>
            <a:pPr marL="0" lvl="0" indent="0" algn="l" rtl="0">
              <a:spcBef>
                <a:spcPts val="0"/>
              </a:spcBef>
              <a:spcAft>
                <a:spcPts val="0"/>
              </a:spcAft>
              <a:buNone/>
            </a:pPr>
            <a:r>
              <a:rPr lang="en">
                <a:latin typeface="Roboto Light"/>
                <a:ea typeface="Roboto Light"/>
                <a:cs typeface="Roboto Light"/>
                <a:sym typeface="Roboto Light"/>
              </a:rPr>
              <a:t>Form groups of 3 or 4 people. Get up from your seats and walk around. </a:t>
            </a:r>
            <a:endParaRPr>
              <a:latin typeface="Roboto Light"/>
              <a:ea typeface="Roboto Light"/>
              <a:cs typeface="Roboto Light"/>
              <a:sym typeface="Roboto Light"/>
            </a:endParaRPr>
          </a:p>
          <a:p>
            <a:pPr marL="0" lvl="0" indent="0" algn="l" rtl="0">
              <a:spcBef>
                <a:spcPts val="0"/>
              </a:spcBef>
              <a:spcAft>
                <a:spcPts val="0"/>
              </a:spcAft>
              <a:buNone/>
            </a:pPr>
            <a:r>
              <a:rPr lang="en">
                <a:latin typeface="Roboto Light"/>
                <a:ea typeface="Roboto Light"/>
                <a:cs typeface="Roboto Light"/>
                <a:sym typeface="Roboto Light"/>
              </a:rPr>
              <a:t>Don’t be shy! </a:t>
            </a:r>
            <a:endParaRPr>
              <a:latin typeface="Roboto Light"/>
              <a:ea typeface="Roboto Light"/>
              <a:cs typeface="Roboto Light"/>
              <a:sym typeface="Roboto Light"/>
            </a:endParaRPr>
          </a:p>
        </p:txBody>
      </p:sp>
      <p:sp>
        <p:nvSpPr>
          <p:cNvPr id="1503" name="Google Shape;1503;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504" name="Google Shape;1504;p9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05" name="Google Shape;1505;p9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9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Group Activity: </a:t>
            </a:r>
            <a:endParaRPr sz="3000" b="1"/>
          </a:p>
          <a:p>
            <a:pPr marL="0" lvl="0" indent="0" algn="l" rtl="0">
              <a:spcBef>
                <a:spcPts val="0"/>
              </a:spcBef>
              <a:spcAft>
                <a:spcPts val="0"/>
              </a:spcAft>
              <a:buNone/>
            </a:pPr>
            <a:r>
              <a:rPr lang="en" sz="3000">
                <a:latin typeface="Roboto Light"/>
                <a:ea typeface="Roboto Light"/>
                <a:cs typeface="Roboto Light"/>
                <a:sym typeface="Roboto Light"/>
              </a:rPr>
              <a:t>The Great Debate</a:t>
            </a:r>
            <a:endParaRPr sz="3000">
              <a:latin typeface="Roboto Light"/>
              <a:ea typeface="Roboto Light"/>
              <a:cs typeface="Roboto Light"/>
              <a:sym typeface="Roboto Light"/>
            </a:endParaRPr>
          </a:p>
          <a:p>
            <a:pPr marL="0" lvl="0" indent="0" algn="l" rtl="0">
              <a:spcBef>
                <a:spcPts val="800"/>
              </a:spcBef>
              <a:spcAft>
                <a:spcPts val="0"/>
              </a:spcAft>
              <a:buNone/>
            </a:pPr>
            <a:r>
              <a:rPr lang="en" sz="1800">
                <a:latin typeface="Roboto Light"/>
                <a:ea typeface="Roboto Light"/>
                <a:cs typeface="Roboto Light"/>
                <a:sym typeface="Roboto Light"/>
              </a:rPr>
              <a:t>Find your group you formed before the break. Together ponder the following question. </a:t>
            </a:r>
            <a:endParaRPr sz="1800">
              <a:latin typeface="Roboto Light"/>
              <a:ea typeface="Roboto Light"/>
              <a:cs typeface="Roboto Light"/>
              <a:sym typeface="Roboto Light"/>
            </a:endParaRPr>
          </a:p>
        </p:txBody>
      </p:sp>
      <p:sp>
        <p:nvSpPr>
          <p:cNvPr id="1516" name="Google Shape;151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517" name="Google Shape;1517;p9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8" name="Google Shape;1518;p9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524" name="Google Shape;1524;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a:t>
            </a:r>
            <a:r>
              <a:rPr lang="en">
                <a:latin typeface="Roboto Light"/>
                <a:ea typeface="Roboto Light"/>
                <a:cs typeface="Roboto Light"/>
                <a:sym typeface="Roboto Light"/>
              </a:rPr>
              <a:t>The Great Debate</a:t>
            </a:r>
            <a:endParaRPr>
              <a:latin typeface="Roboto Light"/>
              <a:ea typeface="Roboto Light"/>
              <a:cs typeface="Roboto Light"/>
              <a:sym typeface="Roboto Light"/>
            </a:endParaRPr>
          </a:p>
        </p:txBody>
      </p:sp>
      <p:sp>
        <p:nvSpPr>
          <p:cNvPr id="1525" name="Google Shape;1525;p96"/>
          <p:cNvSpPr txBox="1"/>
          <p:nvPr/>
        </p:nvSpPr>
        <p:spPr>
          <a:xfrm>
            <a:off x="150" y="791800"/>
            <a:ext cx="9144000" cy="11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latin typeface="Roboto Light"/>
                <a:ea typeface="Roboto Light"/>
                <a:cs typeface="Roboto Light"/>
                <a:sym typeface="Roboto Light"/>
              </a:rPr>
              <a:t>Which do Americans prefer: </a:t>
            </a:r>
            <a:endParaRPr sz="36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marL="0" lvl="0" indent="0" algn="ctr" rtl="0">
              <a:spcBef>
                <a:spcPts val="0"/>
              </a:spcBef>
              <a:spcAft>
                <a:spcPts val="0"/>
              </a:spcAft>
              <a:buNone/>
            </a:pPr>
            <a:endParaRPr sz="3600">
              <a:latin typeface="Roboto Light"/>
              <a:ea typeface="Roboto Light"/>
              <a:cs typeface="Roboto Light"/>
              <a:sym typeface="Roboto Light"/>
            </a:endParaRPr>
          </a:p>
        </p:txBody>
      </p:sp>
      <p:pic>
        <p:nvPicPr>
          <p:cNvPr id="1526" name="Google Shape;1526;p96"/>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27" name="Google Shape;1527;p96"/>
          <p:cNvPicPr preferRelativeResize="0"/>
          <p:nvPr/>
        </p:nvPicPr>
        <p:blipFill rotWithShape="1">
          <a:blip r:embed="rId4">
            <a:alphaModFix/>
          </a:blip>
          <a:srcRect t="826" b="826"/>
          <a:stretch/>
        </p:blipFill>
        <p:spPr>
          <a:xfrm>
            <a:off x="1336150" y="2006175"/>
            <a:ext cx="2712975" cy="2582750"/>
          </a:xfrm>
          <a:prstGeom prst="rect">
            <a:avLst/>
          </a:prstGeom>
          <a:noFill/>
          <a:ln>
            <a:noFill/>
          </a:ln>
        </p:spPr>
      </p:pic>
      <p:pic>
        <p:nvPicPr>
          <p:cNvPr id="1528" name="Google Shape;1528;p96"/>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29" name="Google Shape;1529;p9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1535" name="Google Shape;1535;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Group Activity: </a:t>
            </a:r>
            <a:r>
              <a:rPr lang="en">
                <a:solidFill>
                  <a:schemeClr val="dk1"/>
                </a:solidFill>
                <a:latin typeface="Roboto Light"/>
                <a:ea typeface="Roboto Light"/>
                <a:cs typeface="Roboto Light"/>
                <a:sym typeface="Roboto Light"/>
              </a:rPr>
              <a:t>The Great Debate</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536" name="Google Shape;1536;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With your group, develop a strategy for answering this question with as much confidence possible. Specifically, answer questions like: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800"/>
              </a:spcBef>
              <a:spcAft>
                <a:spcPts val="0"/>
              </a:spcAft>
              <a:buNone/>
            </a:pPr>
            <a:r>
              <a:rPr lang="en" b="1"/>
              <a:t>Assumptions:</a:t>
            </a:r>
            <a:endParaRPr b="1"/>
          </a:p>
          <a:p>
            <a:pPr marL="0" lvl="0" indent="0" algn="l" rtl="0">
              <a:spcBef>
                <a:spcPts val="800"/>
              </a:spcBef>
              <a:spcAft>
                <a:spcPts val="0"/>
              </a:spcAft>
              <a:buNone/>
            </a:pPr>
            <a:r>
              <a:rPr lang="en" sz="1400"/>
              <a:t>You are given 5 hours and a budget of $10 to accomplish this. </a:t>
            </a:r>
            <a:endParaRPr sz="1400"/>
          </a:p>
          <a:p>
            <a:pPr marL="0" lvl="0" indent="0" algn="l" rtl="0">
              <a:spcBef>
                <a:spcPts val="800"/>
              </a:spcBef>
              <a:spcAft>
                <a:spcPts val="0"/>
              </a:spcAft>
              <a:buNone/>
            </a:pPr>
            <a:r>
              <a:rPr lang="en" sz="1400"/>
              <a:t>Your answer will be tested by randomly selecting 9 Americans </a:t>
            </a:r>
            <a:br>
              <a:rPr lang="en" sz="1400"/>
            </a:br>
            <a:r>
              <a:rPr lang="en" sz="1400"/>
              <a:t>who will each be asked the question—with 0 qualifiers. </a:t>
            </a:r>
            <a:endParaRPr sz="1400"/>
          </a:p>
          <a:p>
            <a:pPr marL="0" lvl="0" indent="0" algn="l" rtl="0">
              <a:spcBef>
                <a:spcPts val="800"/>
              </a:spcBef>
              <a:spcAft>
                <a:spcPts val="0"/>
              </a:spcAft>
              <a:buClr>
                <a:schemeClr val="dk1"/>
              </a:buClr>
              <a:buSzPts val="1100"/>
              <a:buFont typeface="Arial"/>
              <a:buNone/>
            </a:pPr>
            <a:r>
              <a:rPr lang="en" sz="1400"/>
              <a:t>You only have your team. </a:t>
            </a:r>
            <a:endParaRPr sz="1400"/>
          </a:p>
          <a:p>
            <a:pPr marL="0" lvl="0" indent="0" algn="l" rtl="0">
              <a:spcBef>
                <a:spcPts val="800"/>
              </a:spcBef>
              <a:spcAft>
                <a:spcPts val="0"/>
              </a:spcAft>
              <a:buNone/>
            </a:pPr>
            <a:endParaRPr/>
          </a:p>
        </p:txBody>
      </p:sp>
      <p:sp>
        <p:nvSpPr>
          <p:cNvPr id="1537" name="Google Shape;1537;p9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8" name="Google Shape;1538;p97"/>
          <p:cNvSpPr/>
          <p:nvPr/>
        </p:nvSpPr>
        <p:spPr>
          <a:xfrm>
            <a:off x="1003900" y="2516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97"/>
          <p:cNvSpPr txBox="1">
            <a:spLocks noGrp="1"/>
          </p:cNvSpPr>
          <p:nvPr>
            <p:ph type="subTitle" idx="1"/>
          </p:nvPr>
        </p:nvSpPr>
        <p:spPr>
          <a:xfrm>
            <a:off x="-24725" y="2516375"/>
            <a:ext cx="91440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How will you ensure your answer is most likely “true”?</a:t>
            </a:r>
            <a:endParaRPr sz="1600">
              <a:latin typeface="Roboto"/>
              <a:ea typeface="Roboto"/>
              <a:cs typeface="Roboto"/>
              <a:sym typeface="Roboto"/>
            </a:endParaRPr>
          </a:p>
        </p:txBody>
      </p:sp>
      <p:sp>
        <p:nvSpPr>
          <p:cNvPr id="1540" name="Google Shape;1540;p97"/>
          <p:cNvSpPr/>
          <p:nvPr/>
        </p:nvSpPr>
        <p:spPr>
          <a:xfrm>
            <a:off x="1003775" y="14874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97"/>
          <p:cNvSpPr txBox="1">
            <a:spLocks noGrp="1"/>
          </p:cNvSpPr>
          <p:nvPr>
            <p:ph type="subTitle" idx="2"/>
          </p:nvPr>
        </p:nvSpPr>
        <p:spPr>
          <a:xfrm>
            <a:off x="0" y="14876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What data will you attempt to gather?</a:t>
            </a:r>
            <a:endParaRPr sz="1600">
              <a:latin typeface="Roboto"/>
              <a:ea typeface="Roboto"/>
              <a:cs typeface="Roboto"/>
              <a:sym typeface="Roboto"/>
            </a:endParaRPr>
          </a:p>
        </p:txBody>
      </p:sp>
      <p:sp>
        <p:nvSpPr>
          <p:cNvPr id="1542" name="Google Shape;1542;p97"/>
          <p:cNvSpPr/>
          <p:nvPr/>
        </p:nvSpPr>
        <p:spPr>
          <a:xfrm>
            <a:off x="1003775" y="2001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97"/>
          <p:cNvSpPr txBox="1">
            <a:spLocks noGrp="1"/>
          </p:cNvSpPr>
          <p:nvPr>
            <p:ph type="subTitle" idx="3"/>
          </p:nvPr>
        </p:nvSpPr>
        <p:spPr>
          <a:xfrm>
            <a:off x="0" y="200192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What relationships will you be looking for?</a:t>
            </a:r>
            <a:endParaRPr sz="1600">
              <a:latin typeface="Roboto"/>
              <a:ea typeface="Roboto"/>
              <a:cs typeface="Roboto"/>
              <a:sym typeface="Roboto"/>
            </a:endParaRPr>
          </a:p>
        </p:txBody>
      </p:sp>
      <p:pic>
        <p:nvPicPr>
          <p:cNvPr id="1544" name="Google Shape;1544;p97"/>
          <p:cNvPicPr preferRelativeResize="0"/>
          <p:nvPr/>
        </p:nvPicPr>
        <p:blipFill rotWithShape="1">
          <a:blip r:embed="rId3">
            <a:alphaModFix/>
          </a:blip>
          <a:srcRect t="1830" b="1830"/>
          <a:stretch/>
        </p:blipFill>
        <p:spPr>
          <a:xfrm>
            <a:off x="429768" y="1490472"/>
            <a:ext cx="475488" cy="361371"/>
          </a:xfrm>
          <a:prstGeom prst="rect">
            <a:avLst/>
          </a:prstGeom>
          <a:noFill/>
          <a:ln>
            <a:noFill/>
          </a:ln>
        </p:spPr>
      </p:pic>
      <p:pic>
        <p:nvPicPr>
          <p:cNvPr id="1545" name="Google Shape;1545;p97"/>
          <p:cNvPicPr preferRelativeResize="0"/>
          <p:nvPr/>
        </p:nvPicPr>
        <p:blipFill rotWithShape="1">
          <a:blip r:embed="rId3">
            <a:alphaModFix/>
          </a:blip>
          <a:srcRect t="1830" b="1830"/>
          <a:stretch/>
        </p:blipFill>
        <p:spPr>
          <a:xfrm>
            <a:off x="429768" y="2014728"/>
            <a:ext cx="475488" cy="361371"/>
          </a:xfrm>
          <a:prstGeom prst="rect">
            <a:avLst/>
          </a:prstGeom>
          <a:noFill/>
          <a:ln>
            <a:noFill/>
          </a:ln>
        </p:spPr>
      </p:pic>
      <p:pic>
        <p:nvPicPr>
          <p:cNvPr id="1546" name="Google Shape;1546;p97"/>
          <p:cNvPicPr preferRelativeResize="0"/>
          <p:nvPr/>
        </p:nvPicPr>
        <p:blipFill rotWithShape="1">
          <a:blip r:embed="rId3">
            <a:alphaModFix/>
          </a:blip>
          <a:srcRect t="1830" b="1830"/>
          <a:stretch/>
        </p:blipFill>
        <p:spPr>
          <a:xfrm>
            <a:off x="429768" y="2510247"/>
            <a:ext cx="475488" cy="361371"/>
          </a:xfrm>
          <a:prstGeom prst="rect">
            <a:avLst/>
          </a:prstGeom>
          <a:noFill/>
          <a:ln>
            <a:noFill/>
          </a:ln>
        </p:spPr>
      </p:pic>
      <p:sp>
        <p:nvSpPr>
          <p:cNvPr id="1547" name="Google Shape;1547;p97"/>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20 minutes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553" name="Google Shape;1553;p9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Great Debate (Analyzed)</a:t>
            </a:r>
            <a:endParaRPr/>
          </a:p>
        </p:txBody>
      </p:sp>
      <p:sp>
        <p:nvSpPr>
          <p:cNvPr id="1554" name="Google Shape;1554;p9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9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Step 1: Decompose the “Ask”</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560" name="Google Shape;1560;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1561" name="Google Shape;1561;p9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1567" name="Google Shape;1567;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68" name="Google Shape;1568;p100"/>
          <p:cNvSpPr txBox="1"/>
          <p:nvPr/>
        </p:nvSpPr>
        <p:spPr>
          <a:xfrm>
            <a:off x="150" y="791800"/>
            <a:ext cx="9144000" cy="11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Which do </a:t>
            </a:r>
            <a:r>
              <a:rPr lang="en" sz="3600" b="1">
                <a:highlight>
                  <a:srgbClr val="FFFF00"/>
                </a:highlight>
                <a:latin typeface="Roboto"/>
                <a:ea typeface="Roboto"/>
                <a:cs typeface="Roboto"/>
                <a:sym typeface="Roboto"/>
              </a:rPr>
              <a:t>Americans</a:t>
            </a:r>
            <a:r>
              <a:rPr lang="en" sz="3600">
                <a:latin typeface="Roboto Light"/>
                <a:ea typeface="Roboto Light"/>
                <a:cs typeface="Roboto Light"/>
                <a:sym typeface="Roboto Light"/>
              </a:rPr>
              <a:t> prefer: </a:t>
            </a:r>
            <a:endParaRPr sz="3600">
              <a:latin typeface="Roboto Light"/>
              <a:ea typeface="Roboto Light"/>
              <a:cs typeface="Roboto Light"/>
              <a:sym typeface="Roboto Light"/>
            </a:endParaRPr>
          </a:p>
          <a:p>
            <a:pPr marL="0" lvl="0" indent="0" algn="ctr" rtl="0">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marL="0" lvl="0" indent="0" algn="ctr" rtl="0">
              <a:spcBef>
                <a:spcPts val="0"/>
              </a:spcBef>
              <a:spcAft>
                <a:spcPts val="0"/>
              </a:spcAft>
              <a:buNone/>
            </a:pPr>
            <a:endParaRPr sz="3600">
              <a:latin typeface="Roboto Light"/>
              <a:ea typeface="Roboto Light"/>
              <a:cs typeface="Roboto Light"/>
              <a:sym typeface="Roboto Light"/>
            </a:endParaRPr>
          </a:p>
        </p:txBody>
      </p:sp>
      <p:pic>
        <p:nvPicPr>
          <p:cNvPr id="1569" name="Google Shape;1569;p100"/>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70" name="Google Shape;1570;p100"/>
          <p:cNvPicPr preferRelativeResize="0"/>
          <p:nvPr/>
        </p:nvPicPr>
        <p:blipFill rotWithShape="1">
          <a:blip r:embed="rId4">
            <a:alphaModFix/>
          </a:blip>
          <a:srcRect t="826" b="826"/>
          <a:stretch/>
        </p:blipFill>
        <p:spPr>
          <a:xfrm>
            <a:off x="1336150" y="2006175"/>
            <a:ext cx="2712975" cy="2582750"/>
          </a:xfrm>
          <a:prstGeom prst="rect">
            <a:avLst/>
          </a:prstGeom>
          <a:noFill/>
          <a:ln>
            <a:noFill/>
          </a:ln>
        </p:spPr>
      </p:pic>
      <p:pic>
        <p:nvPicPr>
          <p:cNvPr id="1571" name="Google Shape;1571;p100"/>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72" name="Google Shape;1572;p10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1143000" y="490391"/>
            <a:ext cx="6858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389888" y="742950"/>
            <a:ext cx="6439662"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p:cNvSpPr txBox="1"/>
          <p:nvPr/>
        </p:nvSpPr>
        <p:spPr>
          <a:xfrm>
            <a:off x="2048762" y="2339801"/>
            <a:ext cx="5121915" cy="369332"/>
          </a:xfrm>
          <a:prstGeom prst="rect">
            <a:avLst/>
          </a:prstGeom>
          <a:noFill/>
        </p:spPr>
        <p:txBody>
          <a:bodyPr wrap="none" rtlCol="0">
            <a:spAutoFit/>
          </a:bodyPr>
          <a:lstStyle/>
          <a:p>
            <a:pPr algn="ctr"/>
            <a:r>
              <a:rPr lang="en-US" sz="1800">
                <a:solidFill>
                  <a:schemeClr val="bg1"/>
                </a:solidFill>
              </a:rPr>
              <a:t>Cool Data Project You’ve Worked on Goes Here</a:t>
            </a:r>
            <a:endParaRPr lang="en-US" sz="18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90390"/>
            <a:ext cx="6858000" cy="4367360"/>
          </a:xfrm>
          <a:prstGeom prst="rect">
            <a:avLst/>
          </a:prstGeom>
        </p:spPr>
      </p:pic>
    </p:spTree>
    <p:extLst>
      <p:ext uri="{BB962C8B-B14F-4D97-AF65-F5344CB8AC3E}">
        <p14:creationId xmlns:p14="http://schemas.microsoft.com/office/powerpoint/2010/main" val="42894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1578" name="Google Shape;1578;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solidFill>
                <a:schemeClr val="dk1"/>
              </a:solidFill>
              <a:latin typeface="Roboto Light"/>
              <a:ea typeface="Roboto Light"/>
              <a:cs typeface="Roboto Light"/>
              <a:sym typeface="Roboto Light"/>
            </a:endParaRPr>
          </a:p>
        </p:txBody>
      </p:sp>
      <p:sp>
        <p:nvSpPr>
          <p:cNvPr id="1579" name="Google Shape;1579;p10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80" name="Google Shape;1580;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t>
            </a:r>
            <a:r>
              <a:rPr lang="en" sz="2400" b="1">
                <a:solidFill>
                  <a:schemeClr val="dk1"/>
                </a:solidFill>
                <a:highlight>
                  <a:srgbClr val="FFFF00"/>
                </a:highlight>
              </a:rPr>
              <a:t>Americans</a:t>
            </a:r>
            <a:r>
              <a:rPr lang="en" sz="2400">
                <a:solidFill>
                  <a:schemeClr val="dk1"/>
                </a:solidFill>
                <a:latin typeface="Roboto Light"/>
                <a:ea typeface="Roboto Light"/>
                <a:cs typeface="Roboto Light"/>
                <a:sym typeface="Roboto Light"/>
              </a:rPr>
              <a:t> prefer: Italian or Mexican food?</a:t>
            </a:r>
            <a:endParaRPr sz="24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latin typeface="Roboto Light"/>
              <a:ea typeface="Roboto Light"/>
              <a:cs typeface="Roboto Light"/>
              <a:sym typeface="Roboto Light"/>
            </a:endParaRPr>
          </a:p>
        </p:txBody>
      </p:sp>
      <p:sp>
        <p:nvSpPr>
          <p:cNvPr id="1581" name="Google Shape;1581;p101"/>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Who exactly is an </a:t>
            </a:r>
            <a:r>
              <a:rPr lang="en" sz="1800" b="1"/>
              <a:t>American</a:t>
            </a:r>
            <a:r>
              <a:rPr lang="en" sz="1800"/>
              <a:t>?</a:t>
            </a:r>
            <a:endParaRPr sz="1800"/>
          </a:p>
        </p:txBody>
      </p:sp>
      <p:sp>
        <p:nvSpPr>
          <p:cNvPr id="1582" name="Google Shape;1582;p101"/>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Are </a:t>
            </a:r>
            <a:r>
              <a:rPr lang="en" sz="1800" b="1"/>
              <a:t>Americans</a:t>
            </a:r>
            <a:r>
              <a:rPr lang="en" sz="1800"/>
              <a:t> just homeowners? </a:t>
            </a:r>
            <a:endParaRPr sz="1800"/>
          </a:p>
        </p:txBody>
      </p:sp>
      <p:sp>
        <p:nvSpPr>
          <p:cNvPr id="1583" name="Google Shape;1583;p101"/>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Do </a:t>
            </a:r>
            <a:r>
              <a:rPr lang="en" sz="1800" b="1"/>
              <a:t>Americans</a:t>
            </a:r>
            <a:r>
              <a:rPr lang="en" sz="1800"/>
              <a:t> just live in big cities?</a:t>
            </a:r>
            <a:endParaRPr sz="1800"/>
          </a:p>
        </p:txBody>
      </p:sp>
      <p:sp>
        <p:nvSpPr>
          <p:cNvPr id="1584" name="Google Shape;1584;p101"/>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Are </a:t>
            </a:r>
            <a:r>
              <a:rPr lang="en" sz="1800" b="1"/>
              <a:t>Americans</a:t>
            </a:r>
            <a:r>
              <a:rPr lang="en" sz="1800"/>
              <a:t> just millennials? </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02"/>
          <p:cNvSpPr txBox="1">
            <a:spLocks noGrp="1"/>
          </p:cNvSpPr>
          <p:nvPr>
            <p:ph type="title"/>
          </p:nvPr>
        </p:nvSpPr>
        <p:spPr>
          <a:xfrm>
            <a:off x="2544050" y="1362500"/>
            <a:ext cx="5770200" cy="25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Roboto Light"/>
                <a:ea typeface="Roboto Light"/>
                <a:cs typeface="Roboto Light"/>
                <a:sym typeface="Roboto Light"/>
              </a:rPr>
              <a:t>How can we get a representative sample </a:t>
            </a:r>
            <a:br>
              <a:rPr lang="en" sz="4000">
                <a:latin typeface="Roboto Light"/>
                <a:ea typeface="Roboto Light"/>
                <a:cs typeface="Roboto Light"/>
                <a:sym typeface="Roboto Light"/>
              </a:rPr>
            </a:br>
            <a:r>
              <a:rPr lang="en" sz="4000">
                <a:latin typeface="Roboto Light"/>
                <a:ea typeface="Roboto Light"/>
                <a:cs typeface="Roboto Light"/>
                <a:sym typeface="Roboto Light"/>
              </a:rPr>
              <a:t>of Americans?</a:t>
            </a:r>
            <a:endParaRPr sz="4000">
              <a:latin typeface="Roboto Light"/>
              <a:ea typeface="Roboto Light"/>
              <a:cs typeface="Roboto Light"/>
              <a:sym typeface="Roboto Light"/>
            </a:endParaRPr>
          </a:p>
        </p:txBody>
      </p:sp>
      <p:sp>
        <p:nvSpPr>
          <p:cNvPr id="1590" name="Google Shape;1590;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1591" name="Google Shape;1591;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1597" name="Google Shape;1597;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98" name="Google Shape;1598;p103"/>
          <p:cNvSpPr txBox="1"/>
          <p:nvPr/>
        </p:nvSpPr>
        <p:spPr>
          <a:xfrm>
            <a:off x="150" y="791800"/>
            <a:ext cx="9144000" cy="11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Which do Americans </a:t>
            </a:r>
            <a:r>
              <a:rPr lang="en" sz="3600" b="1">
                <a:highlight>
                  <a:srgbClr val="FFFF00"/>
                </a:highlight>
                <a:latin typeface="Roboto"/>
                <a:ea typeface="Roboto"/>
                <a:cs typeface="Roboto"/>
                <a:sym typeface="Roboto"/>
              </a:rPr>
              <a:t>prefer</a:t>
            </a:r>
            <a:r>
              <a:rPr lang="en" sz="3600">
                <a:latin typeface="Roboto Light"/>
                <a:ea typeface="Roboto Light"/>
                <a:cs typeface="Roboto Light"/>
                <a:sym typeface="Roboto Light"/>
              </a:rPr>
              <a:t>: </a:t>
            </a:r>
            <a:endParaRPr sz="3600">
              <a:latin typeface="Roboto Light"/>
              <a:ea typeface="Roboto Light"/>
              <a:cs typeface="Roboto Light"/>
              <a:sym typeface="Roboto Light"/>
            </a:endParaRPr>
          </a:p>
          <a:p>
            <a:pPr marL="0" lvl="0" indent="0" algn="ctr" rtl="0">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marL="0" lvl="0" indent="0" algn="ctr" rtl="0">
              <a:spcBef>
                <a:spcPts val="0"/>
              </a:spcBef>
              <a:spcAft>
                <a:spcPts val="0"/>
              </a:spcAft>
              <a:buNone/>
            </a:pPr>
            <a:endParaRPr sz="3600">
              <a:latin typeface="Roboto Light"/>
              <a:ea typeface="Roboto Light"/>
              <a:cs typeface="Roboto Light"/>
              <a:sym typeface="Roboto Light"/>
            </a:endParaRPr>
          </a:p>
        </p:txBody>
      </p:sp>
      <p:pic>
        <p:nvPicPr>
          <p:cNvPr id="1599" name="Google Shape;1599;p103"/>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600" name="Google Shape;1600;p103"/>
          <p:cNvPicPr preferRelativeResize="0"/>
          <p:nvPr/>
        </p:nvPicPr>
        <p:blipFill rotWithShape="1">
          <a:blip r:embed="rId4">
            <a:alphaModFix/>
          </a:blip>
          <a:srcRect t="826" b="826"/>
          <a:stretch/>
        </p:blipFill>
        <p:spPr>
          <a:xfrm>
            <a:off x="1336150" y="2006175"/>
            <a:ext cx="2712975" cy="2582750"/>
          </a:xfrm>
          <a:prstGeom prst="rect">
            <a:avLst/>
          </a:prstGeom>
          <a:noFill/>
          <a:ln>
            <a:noFill/>
          </a:ln>
        </p:spPr>
      </p:pic>
      <p:pic>
        <p:nvPicPr>
          <p:cNvPr id="1601" name="Google Shape;1601;p103"/>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602" name="Google Shape;1602;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608" name="Google Shape;1608;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solidFill>
                <a:schemeClr val="dk1"/>
              </a:solidFill>
              <a:latin typeface="Roboto Light"/>
              <a:ea typeface="Roboto Light"/>
              <a:cs typeface="Roboto Light"/>
              <a:sym typeface="Roboto Light"/>
            </a:endParaRPr>
          </a:p>
        </p:txBody>
      </p:sp>
      <p:sp>
        <p:nvSpPr>
          <p:cNvPr id="1609" name="Google Shape;1609;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10" name="Google Shape;1610;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solidFill>
                  <a:schemeClr val="dk1"/>
                </a:solidFill>
                <a:latin typeface="Roboto Light"/>
                <a:ea typeface="Roboto Light"/>
                <a:cs typeface="Roboto Light"/>
                <a:sym typeface="Roboto Light"/>
              </a:rPr>
              <a:t>Which do Americans </a:t>
            </a:r>
            <a:r>
              <a:rPr lang="en" sz="2400" b="1">
                <a:solidFill>
                  <a:schemeClr val="dk1"/>
                </a:solidFill>
                <a:highlight>
                  <a:srgbClr val="FFFF00"/>
                </a:highlight>
              </a:rPr>
              <a:t>prefer</a:t>
            </a:r>
            <a:r>
              <a:rPr lang="en" sz="2400">
                <a:solidFill>
                  <a:schemeClr val="dk1"/>
                </a:solidFill>
                <a:latin typeface="Roboto Light"/>
                <a:ea typeface="Roboto Light"/>
                <a:cs typeface="Roboto Light"/>
                <a:sym typeface="Roboto Light"/>
              </a:rPr>
              <a:t>: Italian or Mexican food?</a:t>
            </a:r>
            <a:endParaRPr sz="24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24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24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2400">
              <a:latin typeface="Roboto Light"/>
              <a:ea typeface="Roboto Light"/>
              <a:cs typeface="Roboto Light"/>
              <a:sym typeface="Roboto Light"/>
            </a:endParaRPr>
          </a:p>
        </p:txBody>
      </p:sp>
      <p:sp>
        <p:nvSpPr>
          <p:cNvPr id="1611" name="Google Shape;1611;p104"/>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How do we define “preference”?</a:t>
            </a:r>
            <a:endParaRPr sz="1600"/>
          </a:p>
        </p:txBody>
      </p:sp>
      <p:sp>
        <p:nvSpPr>
          <p:cNvPr id="1612" name="Google Shape;1612;p104"/>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Do people prefer the foods they eat most frequently? </a:t>
            </a:r>
            <a:endParaRPr sz="1600"/>
          </a:p>
        </p:txBody>
      </p:sp>
      <p:sp>
        <p:nvSpPr>
          <p:cNvPr id="1613" name="Google Shape;1613;p104"/>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Do people prefer the foods they wish they could eat if cost was not an issue?</a:t>
            </a:r>
            <a:endParaRPr sz="1600"/>
          </a:p>
        </p:txBody>
      </p:sp>
      <p:sp>
        <p:nvSpPr>
          <p:cNvPr id="1614" name="Google Shape;1614;p104"/>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How uniform is the preference? Is it regionalized? Is it different by demographic?</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105"/>
          <p:cNvSpPr txBox="1">
            <a:spLocks noGrp="1"/>
          </p:cNvSpPr>
          <p:nvPr>
            <p:ph type="title"/>
          </p:nvPr>
        </p:nvSpPr>
        <p:spPr>
          <a:xfrm>
            <a:off x="2544050" y="1362500"/>
            <a:ext cx="5770200" cy="25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Inherently, preference is </a:t>
            </a:r>
            <a:r>
              <a:rPr lang="en" b="1"/>
              <a:t>subjective</a:t>
            </a:r>
            <a:r>
              <a:rPr lang="en">
                <a:latin typeface="Roboto Light"/>
                <a:ea typeface="Roboto Light"/>
                <a:cs typeface="Roboto Light"/>
                <a:sym typeface="Roboto Light"/>
              </a:rPr>
              <a:t>. We are going to need to make it </a:t>
            </a:r>
            <a:r>
              <a:rPr lang="en" b="1"/>
              <a:t>objective</a:t>
            </a:r>
            <a:r>
              <a:rPr lang="en">
                <a:latin typeface="Roboto Light"/>
                <a:ea typeface="Roboto Light"/>
                <a:cs typeface="Roboto Light"/>
                <a:sym typeface="Roboto Light"/>
              </a:rPr>
              <a:t>.</a:t>
            </a:r>
            <a:endParaRPr>
              <a:latin typeface="Roboto Light"/>
              <a:ea typeface="Roboto Light"/>
              <a:cs typeface="Roboto Light"/>
              <a:sym typeface="Roboto Light"/>
            </a:endParaRPr>
          </a:p>
        </p:txBody>
      </p:sp>
      <p:sp>
        <p:nvSpPr>
          <p:cNvPr id="1620" name="Google Shape;1620;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1621" name="Google Shape;1621;p10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1627" name="Google Shape;1627;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628" name="Google Shape;1628;p106"/>
          <p:cNvSpPr txBox="1"/>
          <p:nvPr/>
        </p:nvSpPr>
        <p:spPr>
          <a:xfrm>
            <a:off x="150" y="791800"/>
            <a:ext cx="9144000" cy="11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Which do Americans prefer: </a:t>
            </a:r>
            <a:endParaRPr sz="3600">
              <a:latin typeface="Roboto Light"/>
              <a:ea typeface="Roboto Light"/>
              <a:cs typeface="Roboto Light"/>
              <a:sym typeface="Roboto Light"/>
            </a:endParaRPr>
          </a:p>
          <a:p>
            <a:pPr marL="0" lvl="0" indent="0" algn="ctr" rtl="0">
              <a:spcBef>
                <a:spcPts val="0"/>
              </a:spcBef>
              <a:spcAft>
                <a:spcPts val="0"/>
              </a:spcAft>
              <a:buNone/>
            </a:pPr>
            <a:r>
              <a:rPr lang="en" sz="3600" b="1">
                <a:highlight>
                  <a:srgbClr val="FFFF00"/>
                </a:highlight>
                <a:latin typeface="Roboto"/>
                <a:ea typeface="Roboto"/>
                <a:cs typeface="Roboto"/>
                <a:sym typeface="Roboto"/>
              </a:rPr>
              <a:t>Italian or Mexican food</a:t>
            </a:r>
            <a:r>
              <a:rPr lang="en" sz="3600">
                <a:latin typeface="Roboto Light"/>
                <a:ea typeface="Roboto Light"/>
                <a:cs typeface="Roboto Light"/>
                <a:sym typeface="Roboto Light"/>
              </a:rPr>
              <a:t>?</a:t>
            </a:r>
            <a:endParaRPr sz="3600">
              <a:latin typeface="Roboto Light"/>
              <a:ea typeface="Roboto Light"/>
              <a:cs typeface="Roboto Light"/>
              <a:sym typeface="Roboto Light"/>
            </a:endParaRPr>
          </a:p>
          <a:p>
            <a:pPr marL="0" lvl="0" indent="0" algn="ctr" rtl="0">
              <a:spcBef>
                <a:spcPts val="0"/>
              </a:spcBef>
              <a:spcAft>
                <a:spcPts val="0"/>
              </a:spcAft>
              <a:buNone/>
            </a:pPr>
            <a:endParaRPr sz="3600">
              <a:latin typeface="Roboto Light"/>
              <a:ea typeface="Roboto Light"/>
              <a:cs typeface="Roboto Light"/>
              <a:sym typeface="Roboto Light"/>
            </a:endParaRPr>
          </a:p>
        </p:txBody>
      </p:sp>
      <p:pic>
        <p:nvPicPr>
          <p:cNvPr id="1629" name="Google Shape;1629;p106"/>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630" name="Google Shape;1630;p106"/>
          <p:cNvPicPr preferRelativeResize="0"/>
          <p:nvPr/>
        </p:nvPicPr>
        <p:blipFill rotWithShape="1">
          <a:blip r:embed="rId4">
            <a:alphaModFix/>
          </a:blip>
          <a:srcRect t="826" b="826"/>
          <a:stretch/>
        </p:blipFill>
        <p:spPr>
          <a:xfrm>
            <a:off x="1336150" y="2006175"/>
            <a:ext cx="2712975" cy="2582750"/>
          </a:xfrm>
          <a:prstGeom prst="rect">
            <a:avLst/>
          </a:prstGeom>
          <a:noFill/>
          <a:ln>
            <a:noFill/>
          </a:ln>
        </p:spPr>
      </p:pic>
      <p:pic>
        <p:nvPicPr>
          <p:cNvPr id="1631" name="Google Shape;1631;p106"/>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632" name="Google Shape;1632;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638" name="Google Shape;163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Americans prefer: </a:t>
            </a:r>
            <a:r>
              <a:rPr lang="en" sz="2400" b="1">
                <a:solidFill>
                  <a:schemeClr val="dk1"/>
                </a:solidFill>
                <a:highlight>
                  <a:srgbClr val="FFFF00"/>
                </a:highlight>
              </a:rPr>
              <a:t>Italian or Mexican food</a:t>
            </a:r>
            <a:r>
              <a:rPr lang="en" sz="2400">
                <a:solidFill>
                  <a:schemeClr val="dk1"/>
                </a:solidFill>
                <a:latin typeface="Roboto Light"/>
                <a:ea typeface="Roboto Light"/>
                <a:cs typeface="Roboto Light"/>
                <a:sym typeface="Roboto Light"/>
              </a:rPr>
              <a:t>?</a:t>
            </a:r>
            <a:endParaRPr sz="24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639" name="Google Shape;1639;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640" name="Google Shape;1640;p10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41" name="Google Shape;1641;p107"/>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How do we categorize foods? Is pizza Italian? Is Taco Bell Mexican?</a:t>
            </a:r>
            <a:endParaRPr sz="1800"/>
          </a:p>
        </p:txBody>
      </p:sp>
      <p:sp>
        <p:nvSpPr>
          <p:cNvPr id="1642" name="Google Shape;1642;p107"/>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a:t>How do we categorize food? Does making pasta at home constitute Italian? Or are we just talking about restaurants? </a:t>
            </a:r>
            <a:endParaRPr sz="1800"/>
          </a:p>
        </p:txBody>
      </p:sp>
      <p:sp>
        <p:nvSpPr>
          <p:cNvPr id="1643" name="Google Shape;1643;p107"/>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800"/>
              <a:t>Are we just talking about “best experiences”? Or are we including poorer renditions of these foods? </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08"/>
          <p:cNvSpPr txBox="1">
            <a:spLocks noGrp="1"/>
          </p:cNvSpPr>
          <p:nvPr>
            <p:ph type="title"/>
          </p:nvPr>
        </p:nvSpPr>
        <p:spPr>
          <a:xfrm>
            <a:off x="2544050" y="1376150"/>
            <a:ext cx="5770200" cy="260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Italian and Mexican are </a:t>
            </a:r>
            <a:r>
              <a:rPr lang="en" b="1"/>
              <a:t>broad categories</a:t>
            </a:r>
            <a:r>
              <a:rPr lang="en">
                <a:latin typeface="Roboto Light"/>
                <a:ea typeface="Roboto Light"/>
                <a:cs typeface="Roboto Light"/>
                <a:sym typeface="Roboto Light"/>
              </a:rPr>
              <a:t> we are pursuing. We will have to narrow the scope.</a:t>
            </a:r>
            <a:endParaRPr>
              <a:latin typeface="Roboto Light"/>
              <a:ea typeface="Roboto Light"/>
              <a:cs typeface="Roboto Light"/>
              <a:sym typeface="Roboto Light"/>
            </a:endParaRPr>
          </a:p>
        </p:txBody>
      </p:sp>
      <p:sp>
        <p:nvSpPr>
          <p:cNvPr id="1649" name="Google Shape;1649;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650" name="Google Shape;1650;p1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2: Identify Data Sources</a:t>
            </a:r>
            <a:endParaRPr/>
          </a:p>
        </p:txBody>
      </p:sp>
      <p:sp>
        <p:nvSpPr>
          <p:cNvPr id="1656" name="Google Shape;1656;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1657" name="Google Shape;1657;p10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63" name="Google Shape;1663;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1664" name="Google Shape;166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www.yelp.com</a:t>
            </a:r>
            <a:endParaRPr/>
          </a:p>
        </p:txBody>
      </p:sp>
      <p:sp>
        <p:nvSpPr>
          <p:cNvPr id="1665" name="Google Shape;1665;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As everyday consumers, we are </a:t>
            </a:r>
            <a:r>
              <a:rPr lang="en" b="1">
                <a:highlight>
                  <a:srgbClr val="FFFF00"/>
                </a:highlight>
              </a:rPr>
              <a:t>regularly</a:t>
            </a:r>
            <a:r>
              <a:rPr lang="en"/>
              <a:t> getting a pulse of everyday American food preferences to inform our own decisions. Perhaps we can make use of the same approach. </a:t>
            </a:r>
            <a:endParaRPr/>
          </a:p>
        </p:txBody>
      </p:sp>
      <p:pic>
        <p:nvPicPr>
          <p:cNvPr id="1666" name="Google Shape;1666;p110"/>
          <p:cNvPicPr preferRelativeResize="0"/>
          <p:nvPr/>
        </p:nvPicPr>
        <p:blipFill>
          <a:blip r:embed="rId3">
            <a:alphaModFix/>
          </a:blip>
          <a:stretch>
            <a:fillRect/>
          </a:stretch>
        </p:blipFill>
        <p:spPr>
          <a:xfrm>
            <a:off x="487750" y="1727800"/>
            <a:ext cx="6035974" cy="2981775"/>
          </a:xfrm>
          <a:prstGeom prst="rect">
            <a:avLst/>
          </a:prstGeom>
          <a:noFill/>
          <a:ln w="9525" cap="flat" cmpd="sng">
            <a:solidFill>
              <a:srgbClr val="28C8E5"/>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1143000" y="490391"/>
            <a:ext cx="6858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389888" y="742950"/>
            <a:ext cx="6439662"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p:cNvSpPr txBox="1"/>
          <p:nvPr/>
        </p:nvSpPr>
        <p:spPr>
          <a:xfrm>
            <a:off x="2048762" y="2339801"/>
            <a:ext cx="5121915" cy="369332"/>
          </a:xfrm>
          <a:prstGeom prst="rect">
            <a:avLst/>
          </a:prstGeom>
          <a:noFill/>
        </p:spPr>
        <p:txBody>
          <a:bodyPr wrap="none" rtlCol="0">
            <a:spAutoFit/>
          </a:bodyPr>
          <a:lstStyle/>
          <a:p>
            <a:pPr algn="ctr"/>
            <a:r>
              <a:rPr lang="en-US" sz="1800">
                <a:solidFill>
                  <a:schemeClr val="bg1"/>
                </a:solidFill>
              </a:rPr>
              <a:t>Cool Data Project You’ve Worked on Goes Here</a:t>
            </a:r>
            <a:endParaRPr lang="en-US" sz="18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90390"/>
            <a:ext cx="6858000" cy="436736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736" y="490390"/>
            <a:ext cx="2534307" cy="190073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514350"/>
            <a:ext cx="3407700" cy="2555775"/>
          </a:xfrm>
          <a:prstGeom prst="rect">
            <a:avLst/>
          </a:prstGeom>
        </p:spPr>
      </p:pic>
    </p:spTree>
    <p:extLst>
      <p:ext uri="{BB962C8B-B14F-4D97-AF65-F5344CB8AC3E}">
        <p14:creationId xmlns:p14="http://schemas.microsoft.com/office/powerpoint/2010/main" val="2814529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72" name="Google Shape;1672;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1673" name="Google Shape;1673;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www.yelp.com</a:t>
            </a:r>
            <a:endParaRPr/>
          </a:p>
        </p:txBody>
      </p:sp>
      <p:sp>
        <p:nvSpPr>
          <p:cNvPr id="1674" name="Google Shape;1674;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Web services like Yelp provide an almost encyclopedic amount of information about the eating preferences of Americans. </a:t>
            </a:r>
            <a:endParaRPr/>
          </a:p>
        </p:txBody>
      </p:sp>
      <p:pic>
        <p:nvPicPr>
          <p:cNvPr id="1675" name="Google Shape;1675;p111"/>
          <p:cNvPicPr preferRelativeResize="0"/>
          <p:nvPr/>
        </p:nvPicPr>
        <p:blipFill>
          <a:blip r:embed="rId3">
            <a:alphaModFix/>
          </a:blip>
          <a:stretch>
            <a:fillRect/>
          </a:stretch>
        </p:blipFill>
        <p:spPr>
          <a:xfrm>
            <a:off x="492525" y="1458825"/>
            <a:ext cx="5683124" cy="3250750"/>
          </a:xfrm>
          <a:prstGeom prst="rect">
            <a:avLst/>
          </a:prstGeom>
          <a:noFill/>
          <a:ln w="9525" cap="flat" cmpd="sng">
            <a:solidFill>
              <a:srgbClr val="28C8E5"/>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681" name="Google Shape;1681;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Why poll an audience when there already exist enormous databases of information about Americans’ food preferences—readily available online?</a:t>
            </a:r>
            <a:endParaRPr/>
          </a:p>
        </p:txBody>
      </p:sp>
      <p:sp>
        <p:nvSpPr>
          <p:cNvPr id="1682" name="Google Shape;168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683" name="Google Shape;1683;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684" name="Google Shape;1684;p112"/>
          <p:cNvPicPr preferRelativeResize="0"/>
          <p:nvPr/>
        </p:nvPicPr>
        <p:blipFill>
          <a:blip r:embed="rId3">
            <a:alphaModFix/>
          </a:blip>
          <a:stretch>
            <a:fillRect/>
          </a:stretch>
        </p:blipFill>
        <p:spPr>
          <a:xfrm>
            <a:off x="458025" y="1857763"/>
            <a:ext cx="2743201" cy="768096"/>
          </a:xfrm>
          <a:prstGeom prst="rect">
            <a:avLst/>
          </a:prstGeom>
          <a:noFill/>
          <a:ln>
            <a:noFill/>
          </a:ln>
        </p:spPr>
      </p:pic>
      <p:pic>
        <p:nvPicPr>
          <p:cNvPr id="1685" name="Google Shape;1685;p112"/>
          <p:cNvPicPr preferRelativeResize="0"/>
          <p:nvPr/>
        </p:nvPicPr>
        <p:blipFill>
          <a:blip r:embed="rId4">
            <a:alphaModFix/>
          </a:blip>
          <a:stretch>
            <a:fillRect/>
          </a:stretch>
        </p:blipFill>
        <p:spPr>
          <a:xfrm>
            <a:off x="4485851" y="1698063"/>
            <a:ext cx="1188720" cy="1188720"/>
          </a:xfrm>
          <a:prstGeom prst="rect">
            <a:avLst/>
          </a:prstGeom>
          <a:noFill/>
          <a:ln>
            <a:noFill/>
          </a:ln>
        </p:spPr>
      </p:pic>
      <p:pic>
        <p:nvPicPr>
          <p:cNvPr id="1686" name="Google Shape;1686;p112"/>
          <p:cNvPicPr preferRelativeResize="0"/>
          <p:nvPr/>
        </p:nvPicPr>
        <p:blipFill>
          <a:blip r:embed="rId5">
            <a:alphaModFix/>
          </a:blip>
          <a:stretch>
            <a:fillRect/>
          </a:stretch>
        </p:blipFill>
        <p:spPr>
          <a:xfrm>
            <a:off x="564176" y="3179450"/>
            <a:ext cx="1188721" cy="1188721"/>
          </a:xfrm>
          <a:prstGeom prst="rect">
            <a:avLst/>
          </a:prstGeom>
          <a:noFill/>
          <a:ln>
            <a:noFill/>
          </a:ln>
        </p:spPr>
      </p:pic>
      <p:pic>
        <p:nvPicPr>
          <p:cNvPr id="1687" name="Google Shape;1687;p112"/>
          <p:cNvPicPr preferRelativeResize="0"/>
          <p:nvPr/>
        </p:nvPicPr>
        <p:blipFill>
          <a:blip r:embed="rId6">
            <a:alphaModFix/>
          </a:blip>
          <a:stretch>
            <a:fillRect/>
          </a:stretch>
        </p:blipFill>
        <p:spPr>
          <a:xfrm>
            <a:off x="1960800" y="3179450"/>
            <a:ext cx="1188720" cy="1188720"/>
          </a:xfrm>
          <a:prstGeom prst="rect">
            <a:avLst/>
          </a:prstGeom>
          <a:noFill/>
          <a:ln>
            <a:noFill/>
          </a:ln>
        </p:spPr>
      </p:pic>
      <p:pic>
        <p:nvPicPr>
          <p:cNvPr id="1688" name="Google Shape;1688;p112"/>
          <p:cNvPicPr preferRelativeResize="0"/>
          <p:nvPr/>
        </p:nvPicPr>
        <p:blipFill>
          <a:blip r:embed="rId7">
            <a:alphaModFix/>
          </a:blip>
          <a:stretch>
            <a:fillRect/>
          </a:stretch>
        </p:blipFill>
        <p:spPr>
          <a:xfrm>
            <a:off x="3384626" y="3196450"/>
            <a:ext cx="1188721" cy="1188721"/>
          </a:xfrm>
          <a:prstGeom prst="rect">
            <a:avLst/>
          </a:prstGeom>
          <a:noFill/>
          <a:ln>
            <a:noFill/>
          </a:ln>
        </p:spPr>
      </p:pic>
      <p:pic>
        <p:nvPicPr>
          <p:cNvPr id="1689" name="Google Shape;1689;p112"/>
          <p:cNvPicPr preferRelativeResize="0"/>
          <p:nvPr/>
        </p:nvPicPr>
        <p:blipFill>
          <a:blip r:embed="rId8">
            <a:alphaModFix/>
          </a:blip>
          <a:stretch>
            <a:fillRect/>
          </a:stretch>
        </p:blipFill>
        <p:spPr>
          <a:xfrm>
            <a:off x="3264025" y="1698063"/>
            <a:ext cx="1188720" cy="1188720"/>
          </a:xfrm>
          <a:prstGeom prst="rect">
            <a:avLst/>
          </a:prstGeom>
          <a:noFill/>
          <a:ln>
            <a:noFill/>
          </a:ln>
        </p:spPr>
      </p:pic>
      <p:pic>
        <p:nvPicPr>
          <p:cNvPr id="1690" name="Google Shape;1690;p112"/>
          <p:cNvPicPr preferRelativeResize="0"/>
          <p:nvPr/>
        </p:nvPicPr>
        <p:blipFill>
          <a:blip r:embed="rId9">
            <a:alphaModFix/>
          </a:blip>
          <a:stretch>
            <a:fillRect/>
          </a:stretch>
        </p:blipFill>
        <p:spPr>
          <a:xfrm>
            <a:off x="4838550" y="2962925"/>
            <a:ext cx="3575957" cy="822960"/>
          </a:xfrm>
          <a:prstGeom prst="rect">
            <a:avLst/>
          </a:prstGeom>
          <a:noFill/>
          <a:ln>
            <a:noFill/>
          </a:ln>
        </p:spPr>
      </p:pic>
      <p:pic>
        <p:nvPicPr>
          <p:cNvPr id="1691" name="Google Shape;1691;p112"/>
          <p:cNvPicPr preferRelativeResize="0"/>
          <p:nvPr/>
        </p:nvPicPr>
        <p:blipFill>
          <a:blip r:embed="rId10">
            <a:alphaModFix/>
          </a:blip>
          <a:stretch>
            <a:fillRect/>
          </a:stretch>
        </p:blipFill>
        <p:spPr>
          <a:xfrm>
            <a:off x="4902200" y="3862058"/>
            <a:ext cx="3255544" cy="768096"/>
          </a:xfrm>
          <a:prstGeom prst="rect">
            <a:avLst/>
          </a:prstGeom>
          <a:noFill/>
          <a:ln>
            <a:noFill/>
          </a:ln>
        </p:spPr>
      </p:pic>
      <p:pic>
        <p:nvPicPr>
          <p:cNvPr id="1692" name="Google Shape;1692;p112"/>
          <p:cNvPicPr preferRelativeResize="0"/>
          <p:nvPr/>
        </p:nvPicPr>
        <p:blipFill>
          <a:blip r:embed="rId11">
            <a:alphaModFix/>
          </a:blip>
          <a:stretch>
            <a:fillRect/>
          </a:stretch>
        </p:blipFill>
        <p:spPr>
          <a:xfrm>
            <a:off x="5816600" y="1879926"/>
            <a:ext cx="3251201" cy="73152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698" name="Google Shape;1698;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699" name="Google Shape;1699;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marL="0" lvl="0" indent="0" algn="l" rtl="0">
              <a:spcBef>
                <a:spcPts val="0"/>
              </a:spcBef>
              <a:spcAft>
                <a:spcPts val="0"/>
              </a:spcAft>
              <a:buNone/>
            </a:pPr>
            <a:endParaRPr/>
          </a:p>
        </p:txBody>
      </p:sp>
      <p:pic>
        <p:nvPicPr>
          <p:cNvPr id="1700" name="Google Shape;1700;p113"/>
          <p:cNvPicPr preferRelativeResize="0"/>
          <p:nvPr/>
        </p:nvPicPr>
        <p:blipFill>
          <a:blip r:embed="rId3">
            <a:alphaModFix/>
          </a:blip>
          <a:stretch>
            <a:fillRect/>
          </a:stretch>
        </p:blipFill>
        <p:spPr>
          <a:xfrm>
            <a:off x="2086600" y="937136"/>
            <a:ext cx="4571999" cy="3698520"/>
          </a:xfrm>
          <a:prstGeom prst="rect">
            <a:avLst/>
          </a:prstGeom>
          <a:noFill/>
          <a:ln w="9525" cap="flat" cmpd="sng">
            <a:solidFill>
              <a:srgbClr val="28C8E5"/>
            </a:solidFill>
            <a:prstDash val="solid"/>
            <a:round/>
            <a:headEnd type="none" w="sm" len="sm"/>
            <a:tailEnd type="none" w="sm" len="sm"/>
          </a:ln>
        </p:spPr>
      </p:pic>
      <p:sp>
        <p:nvSpPr>
          <p:cNvPr id="1701" name="Google Shape;1701;p113"/>
          <p:cNvSpPr/>
          <p:nvPr/>
        </p:nvSpPr>
        <p:spPr>
          <a:xfrm>
            <a:off x="1282025" y="1480500"/>
            <a:ext cx="938700" cy="251400"/>
          </a:xfrm>
          <a:prstGeom prst="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13"/>
          <p:cNvSpPr txBox="1"/>
          <p:nvPr/>
        </p:nvSpPr>
        <p:spPr>
          <a:xfrm>
            <a:off x="211843" y="2126850"/>
            <a:ext cx="19617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Review Count</a:t>
            </a:r>
            <a:endParaRPr b="1">
              <a:latin typeface="Roboto"/>
              <a:ea typeface="Roboto"/>
              <a:cs typeface="Roboto"/>
              <a:sym typeface="Roboto"/>
            </a:endParaRPr>
          </a:p>
        </p:txBody>
      </p:sp>
      <p:sp>
        <p:nvSpPr>
          <p:cNvPr id="1703" name="Google Shape;1703;p113"/>
          <p:cNvSpPr/>
          <p:nvPr/>
        </p:nvSpPr>
        <p:spPr>
          <a:xfrm>
            <a:off x="1006100" y="3463600"/>
            <a:ext cx="2215800" cy="275700"/>
          </a:xfrm>
          <a:prstGeom prst="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13"/>
          <p:cNvSpPr txBox="1"/>
          <p:nvPr/>
        </p:nvSpPr>
        <p:spPr>
          <a:xfrm>
            <a:off x="211843" y="3374500"/>
            <a:ext cx="19617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Rating</a:t>
            </a:r>
            <a:endParaRPr b="1">
              <a:latin typeface="Roboto"/>
              <a:ea typeface="Roboto"/>
              <a:cs typeface="Roboto"/>
              <a:sym typeface="Roboto"/>
            </a:endParaRPr>
          </a:p>
        </p:txBody>
      </p:sp>
      <p:sp>
        <p:nvSpPr>
          <p:cNvPr id="1705" name="Google Shape;1705;p113"/>
          <p:cNvSpPr txBox="1"/>
          <p:nvPr/>
        </p:nvSpPr>
        <p:spPr>
          <a:xfrm>
            <a:off x="6873093" y="2759725"/>
            <a:ext cx="19617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Locations</a:t>
            </a:r>
            <a:endParaRPr b="1">
              <a:latin typeface="Roboto"/>
              <a:ea typeface="Roboto"/>
              <a:cs typeface="Roboto"/>
              <a:sym typeface="Roboto"/>
            </a:endParaRPr>
          </a:p>
        </p:txBody>
      </p:sp>
      <p:sp>
        <p:nvSpPr>
          <p:cNvPr id="1706" name="Google Shape;1706;p113"/>
          <p:cNvSpPr/>
          <p:nvPr/>
        </p:nvSpPr>
        <p:spPr>
          <a:xfrm flipH="1">
            <a:off x="6210450" y="2827463"/>
            <a:ext cx="717900" cy="275700"/>
          </a:xfrm>
          <a:prstGeom prst="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13"/>
          <p:cNvSpPr/>
          <p:nvPr/>
        </p:nvSpPr>
        <p:spPr>
          <a:xfrm>
            <a:off x="1625475" y="2188400"/>
            <a:ext cx="2088900" cy="275700"/>
          </a:xfrm>
          <a:prstGeom prst="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13"/>
          <p:cNvSpPr txBox="1"/>
          <p:nvPr/>
        </p:nvSpPr>
        <p:spPr>
          <a:xfrm>
            <a:off x="263048" y="1389250"/>
            <a:ext cx="12693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Food Type</a:t>
            </a:r>
            <a:endParaRPr b="1">
              <a:latin typeface="Roboto"/>
              <a:ea typeface="Roboto"/>
              <a:cs typeface="Roboto"/>
              <a:sym typeface="Roboto"/>
            </a:endParaRPr>
          </a:p>
        </p:txBody>
      </p:sp>
      <p:sp>
        <p:nvSpPr>
          <p:cNvPr id="1709" name="Google Shape;1709;p113"/>
          <p:cNvSpPr txBox="1"/>
          <p:nvPr/>
        </p:nvSpPr>
        <p:spPr>
          <a:xfrm>
            <a:off x="7016152" y="1630900"/>
            <a:ext cx="15930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Roboto"/>
                <a:ea typeface="Roboto"/>
                <a:cs typeface="Roboto"/>
                <a:sym typeface="Roboto"/>
              </a:rPr>
              <a:t>Lots of Data!</a:t>
            </a:r>
            <a:endParaRPr sz="1800" b="1">
              <a:latin typeface="Roboto"/>
              <a:ea typeface="Roboto"/>
              <a:cs typeface="Roboto"/>
              <a:sym typeface="Roboto"/>
            </a:endParaRPr>
          </a:p>
        </p:txBody>
      </p:sp>
      <p:pic>
        <p:nvPicPr>
          <p:cNvPr id="1710" name="Google Shape;1710;p113"/>
          <p:cNvPicPr preferRelativeResize="0"/>
          <p:nvPr/>
        </p:nvPicPr>
        <p:blipFill>
          <a:blip r:embed="rId4">
            <a:alphaModFix/>
          </a:blip>
          <a:stretch>
            <a:fillRect/>
          </a:stretch>
        </p:blipFill>
        <p:spPr>
          <a:xfrm>
            <a:off x="7315200" y="839638"/>
            <a:ext cx="914400" cy="914400"/>
          </a:xfrm>
          <a:prstGeom prst="rect">
            <a:avLst/>
          </a:prstGeom>
          <a:noFill/>
          <a:ln>
            <a:noFill/>
          </a:ln>
          <a:effectLst>
            <a:outerShdw blurRad="57150" dist="19050" dir="5400000" algn="bl" rotWithShape="0">
              <a:srgbClr val="42719B">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11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Define Strategy and Metrics</a:t>
            </a:r>
            <a:endParaRPr/>
          </a:p>
        </p:txBody>
      </p:sp>
      <p:sp>
        <p:nvSpPr>
          <p:cNvPr id="1716" name="Google Shape;1716;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717" name="Google Shape;1717;p1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3: </a:t>
            </a:r>
            <a:r>
              <a:rPr lang="en">
                <a:latin typeface="Roboto Light"/>
                <a:ea typeface="Roboto Light"/>
                <a:cs typeface="Roboto Light"/>
                <a:sym typeface="Roboto Light"/>
              </a:rPr>
              <a:t>Define Strategy and Metrics</a:t>
            </a:r>
            <a:endParaRPr>
              <a:latin typeface="Roboto Light"/>
              <a:ea typeface="Roboto Light"/>
              <a:cs typeface="Roboto Light"/>
              <a:sym typeface="Roboto Light"/>
            </a:endParaRPr>
          </a:p>
        </p:txBody>
      </p:sp>
      <p:sp>
        <p:nvSpPr>
          <p:cNvPr id="1723" name="Google Shape;1723;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1724" name="Google Shape;1724;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725" name="Google Shape;1725;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 we created a blueprint for what we’re targeting:</a:t>
            </a:r>
            <a:endParaRPr/>
          </a:p>
        </p:txBody>
      </p:sp>
      <p:sp>
        <p:nvSpPr>
          <p:cNvPr id="1726" name="Google Shape;1726;p115"/>
          <p:cNvSpPr txBox="1"/>
          <p:nvPr/>
        </p:nvSpPr>
        <p:spPr>
          <a:xfrm>
            <a:off x="416575" y="1309600"/>
            <a:ext cx="8447400" cy="1156800"/>
          </a:xfrm>
          <a:prstGeom prst="rect">
            <a:avLst/>
          </a:prstGeom>
          <a:noFill/>
          <a:ln>
            <a:noFill/>
          </a:ln>
        </p:spPr>
        <p:txBody>
          <a:bodyPr spcFirstLastPara="1" wrap="square" lIns="91425" tIns="91425" rIns="91425" bIns="91425" anchor="t" anchorCtr="0">
            <a:noAutofit/>
          </a:bodyPr>
          <a:lstStyle/>
          <a:p>
            <a:pPr marL="0" lvl="0" indent="0" algn="l" rtl="0">
              <a:lnSpc>
                <a:spcPct val="113000"/>
              </a:lnSpc>
              <a:spcBef>
                <a:spcPts val="0"/>
              </a:spcBef>
              <a:spcAft>
                <a:spcPts val="0"/>
              </a:spcAft>
              <a:buNone/>
            </a:pPr>
            <a:r>
              <a:rPr lang="en" sz="1800" b="1">
                <a:latin typeface="Roboto"/>
                <a:ea typeface="Roboto"/>
                <a:cs typeface="Roboto"/>
                <a:sym typeface="Roboto"/>
              </a:rPr>
              <a:t>Americans:</a:t>
            </a:r>
            <a:endParaRPr sz="1800" b="1">
              <a:latin typeface="Roboto"/>
              <a:ea typeface="Roboto"/>
              <a:cs typeface="Roboto"/>
              <a:sym typeface="Roboto"/>
            </a:endParaRPr>
          </a:p>
          <a:p>
            <a:pPr marL="285750" lvl="0" indent="-285750" algn="l" rtl="0">
              <a:lnSpc>
                <a:spcPct val="113000"/>
              </a:lnSpc>
              <a:spcBef>
                <a:spcPts val="400"/>
              </a:spcBef>
              <a:spcAft>
                <a:spcPts val="0"/>
              </a:spcAft>
              <a:buSzPts val="1800"/>
              <a:buFont typeface="Roboto"/>
              <a:buChar char="•"/>
            </a:pPr>
            <a:r>
              <a:rPr lang="en" sz="1800">
                <a:latin typeface="Roboto"/>
                <a:ea typeface="Roboto"/>
                <a:cs typeface="Roboto"/>
                <a:sym typeface="Roboto"/>
              </a:rPr>
              <a:t>Ideally, we need thousands of records from Americans in </a:t>
            </a:r>
            <a:br>
              <a:rPr lang="en" sz="1800">
                <a:latin typeface="Roboto"/>
                <a:ea typeface="Roboto"/>
                <a:cs typeface="Roboto"/>
                <a:sym typeface="Roboto"/>
              </a:rPr>
            </a:br>
            <a:r>
              <a:rPr lang="en" sz="1800">
                <a:latin typeface="Roboto"/>
                <a:ea typeface="Roboto"/>
                <a:cs typeface="Roboto"/>
                <a:sym typeface="Roboto"/>
              </a:rPr>
              <a:t>hundreds of different cities. (Large samples)</a:t>
            </a:r>
            <a:endParaRPr sz="1800">
              <a:latin typeface="Roboto"/>
              <a:ea typeface="Roboto"/>
              <a:cs typeface="Roboto"/>
              <a:sym typeface="Roboto"/>
            </a:endParaRPr>
          </a:p>
          <a:p>
            <a:pPr marL="0" lvl="0" indent="0" algn="l" rtl="0">
              <a:lnSpc>
                <a:spcPct val="113000"/>
              </a:lnSpc>
              <a:spcBef>
                <a:spcPts val="400"/>
              </a:spcBef>
              <a:spcAft>
                <a:spcPts val="400"/>
              </a:spcAft>
              <a:buNone/>
            </a:pPr>
            <a:endParaRPr sz="1800"/>
          </a:p>
        </p:txBody>
      </p:sp>
      <p:sp>
        <p:nvSpPr>
          <p:cNvPr id="1727" name="Google Shape;1727;p115"/>
          <p:cNvSpPr txBox="1"/>
          <p:nvPr/>
        </p:nvSpPr>
        <p:spPr>
          <a:xfrm>
            <a:off x="420624" y="2527950"/>
            <a:ext cx="8447400" cy="1156800"/>
          </a:xfrm>
          <a:prstGeom prst="rect">
            <a:avLst/>
          </a:prstGeom>
          <a:noFill/>
          <a:ln>
            <a:noFill/>
          </a:ln>
        </p:spPr>
        <p:txBody>
          <a:bodyPr spcFirstLastPara="1" wrap="square" lIns="91425" tIns="91425" rIns="91425" bIns="91425" anchor="t" anchorCtr="0">
            <a:noAutofit/>
          </a:bodyPr>
          <a:lstStyle/>
          <a:p>
            <a:pPr marL="0" lvl="0" indent="0" algn="l" rtl="0">
              <a:lnSpc>
                <a:spcPct val="113000"/>
              </a:lnSpc>
              <a:spcBef>
                <a:spcPts val="0"/>
              </a:spcBef>
              <a:spcAft>
                <a:spcPts val="0"/>
              </a:spcAft>
              <a:buNone/>
            </a:pPr>
            <a:r>
              <a:rPr lang="en" sz="1800" b="1">
                <a:latin typeface="Roboto"/>
                <a:ea typeface="Roboto"/>
                <a:cs typeface="Roboto"/>
                <a:sym typeface="Roboto"/>
              </a:rPr>
              <a:t>Preference:</a:t>
            </a:r>
            <a:endParaRPr sz="1800" b="1">
              <a:latin typeface="Roboto"/>
              <a:ea typeface="Roboto"/>
              <a:cs typeface="Roboto"/>
              <a:sym typeface="Roboto"/>
            </a:endParaRPr>
          </a:p>
          <a:p>
            <a:pPr marL="285750" lvl="0" indent="-285750" algn="l" rtl="0">
              <a:lnSpc>
                <a:spcPct val="113000"/>
              </a:lnSpc>
              <a:spcBef>
                <a:spcPts val="400"/>
              </a:spcBef>
              <a:spcAft>
                <a:spcPts val="0"/>
              </a:spcAft>
              <a:buSzPts val="1800"/>
              <a:buFont typeface="Roboto"/>
              <a:buChar char="•"/>
            </a:pPr>
            <a:r>
              <a:rPr lang="en" sz="1800">
                <a:latin typeface="Roboto"/>
                <a:ea typeface="Roboto"/>
                <a:cs typeface="Roboto"/>
                <a:sym typeface="Roboto"/>
              </a:rPr>
              <a:t>Number of Yelp Reviews (More = Preference)</a:t>
            </a:r>
            <a:endParaRPr sz="1800">
              <a:latin typeface="Roboto"/>
              <a:ea typeface="Roboto"/>
              <a:cs typeface="Roboto"/>
              <a:sym typeface="Roboto"/>
            </a:endParaRPr>
          </a:p>
          <a:p>
            <a:pPr marL="285750" lvl="0" indent="-285750" algn="l" rtl="0">
              <a:lnSpc>
                <a:spcPct val="113000"/>
              </a:lnSpc>
              <a:spcBef>
                <a:spcPts val="400"/>
              </a:spcBef>
              <a:spcAft>
                <a:spcPts val="0"/>
              </a:spcAft>
              <a:buSzPts val="1800"/>
              <a:buFont typeface="Roboto"/>
              <a:buChar char="•"/>
            </a:pPr>
            <a:r>
              <a:rPr lang="en" sz="1800">
                <a:latin typeface="Roboto"/>
                <a:ea typeface="Roboto"/>
                <a:cs typeface="Roboto"/>
                <a:sym typeface="Roboto"/>
              </a:rPr>
              <a:t>Average Aggregated Ratings  (Higher = Preference)</a:t>
            </a:r>
            <a:endParaRPr sz="1800">
              <a:latin typeface="Roboto"/>
              <a:ea typeface="Roboto"/>
              <a:cs typeface="Roboto"/>
              <a:sym typeface="Roboto"/>
            </a:endParaRPr>
          </a:p>
          <a:p>
            <a:pPr marL="0" lvl="0" indent="0" algn="l" rtl="0">
              <a:lnSpc>
                <a:spcPct val="113000"/>
              </a:lnSpc>
              <a:spcBef>
                <a:spcPts val="400"/>
              </a:spcBef>
              <a:spcAft>
                <a:spcPts val="400"/>
              </a:spcAft>
              <a:buNone/>
            </a:pPr>
            <a:endParaRPr sz="1800"/>
          </a:p>
        </p:txBody>
      </p:sp>
      <p:sp>
        <p:nvSpPr>
          <p:cNvPr id="1728" name="Google Shape;1728;p115"/>
          <p:cNvSpPr txBox="1"/>
          <p:nvPr/>
        </p:nvSpPr>
        <p:spPr>
          <a:xfrm>
            <a:off x="420624" y="3911425"/>
            <a:ext cx="8447400" cy="902700"/>
          </a:xfrm>
          <a:prstGeom prst="rect">
            <a:avLst/>
          </a:prstGeom>
          <a:noFill/>
          <a:ln>
            <a:noFill/>
          </a:ln>
        </p:spPr>
        <p:txBody>
          <a:bodyPr spcFirstLastPara="1" wrap="square" lIns="91425" tIns="91425" rIns="91425" bIns="91425" anchor="t" anchorCtr="0">
            <a:noAutofit/>
          </a:bodyPr>
          <a:lstStyle/>
          <a:p>
            <a:pPr marL="0" lvl="0" indent="0" algn="l" rtl="0">
              <a:lnSpc>
                <a:spcPct val="113000"/>
              </a:lnSpc>
              <a:spcBef>
                <a:spcPts val="0"/>
              </a:spcBef>
              <a:spcAft>
                <a:spcPts val="0"/>
              </a:spcAft>
              <a:buNone/>
            </a:pPr>
            <a:r>
              <a:rPr lang="en" sz="1800" b="1">
                <a:latin typeface="Roboto"/>
                <a:ea typeface="Roboto"/>
                <a:cs typeface="Roboto"/>
                <a:sym typeface="Roboto"/>
              </a:rPr>
              <a:t>Italian and Mexican Food:</a:t>
            </a:r>
            <a:endParaRPr sz="1800" b="1">
              <a:latin typeface="Roboto"/>
              <a:ea typeface="Roboto"/>
              <a:cs typeface="Roboto"/>
              <a:sym typeface="Roboto"/>
            </a:endParaRPr>
          </a:p>
          <a:p>
            <a:pPr marL="285750" lvl="0" indent="-285750" algn="l" rtl="0">
              <a:lnSpc>
                <a:spcPct val="113000"/>
              </a:lnSpc>
              <a:spcBef>
                <a:spcPts val="400"/>
              </a:spcBef>
              <a:spcAft>
                <a:spcPts val="400"/>
              </a:spcAft>
              <a:buSzPts val="1800"/>
              <a:buFont typeface="Roboto"/>
              <a:buChar char="•"/>
            </a:pPr>
            <a:r>
              <a:rPr lang="en" sz="1800">
                <a:latin typeface="Roboto"/>
                <a:ea typeface="Roboto"/>
                <a:cs typeface="Roboto"/>
                <a:sym typeface="Roboto"/>
              </a:rPr>
              <a:t>Top 20 Italian and Mexican restaurants in every city</a:t>
            </a:r>
            <a:endParaRPr sz="1800">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3: </a:t>
            </a:r>
            <a:r>
              <a:rPr lang="en">
                <a:solidFill>
                  <a:schemeClr val="dk1"/>
                </a:solidFill>
                <a:latin typeface="Roboto Light"/>
                <a:ea typeface="Roboto Light"/>
                <a:cs typeface="Roboto Light"/>
                <a:sym typeface="Roboto Light"/>
              </a:rPr>
              <a:t>Define Strategy and Metrics</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734" name="Google Shape;1734;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Repeat this analysis for as many cities as possible.</a:t>
            </a:r>
            <a:endParaRPr/>
          </a:p>
        </p:txBody>
      </p:sp>
      <p:sp>
        <p:nvSpPr>
          <p:cNvPr id="1735" name="Google Shape;1735;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1736" name="Google Shape;1736;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37" name="Google Shape;1737;p116"/>
          <p:cNvGraphicFramePr/>
          <p:nvPr/>
        </p:nvGraphicFramePr>
        <p:xfrm>
          <a:off x="471250" y="1339400"/>
          <a:ext cx="1898950" cy="1236305"/>
        </p:xfrm>
        <a:graphic>
          <a:graphicData uri="http://schemas.openxmlformats.org/drawingml/2006/table">
            <a:tbl>
              <a:tblPr>
                <a:noFill/>
                <a:tableStyleId>{40D12380-B650-4FCC-8426-696EDC3700B5}</a:tableStyleId>
              </a:tblPr>
              <a:tblGrid>
                <a:gridCol w="949475">
                  <a:extLst>
                    <a:ext uri="{9D8B030D-6E8A-4147-A177-3AD203B41FA5}">
                      <a16:colId xmlns:a16="http://schemas.microsoft.com/office/drawing/2014/main" val="20000"/>
                    </a:ext>
                  </a:extLst>
                </a:gridCol>
                <a:gridCol w="949475">
                  <a:extLst>
                    <a:ext uri="{9D8B030D-6E8A-4147-A177-3AD203B41FA5}">
                      <a16:colId xmlns:a16="http://schemas.microsoft.com/office/drawing/2014/main" val="20001"/>
                    </a:ext>
                  </a:extLst>
                </a:gridCol>
              </a:tblGrid>
              <a:tr h="172525">
                <a:tc gridSpan="2">
                  <a:txBody>
                    <a:bodyPr/>
                    <a:lstStyle/>
                    <a:p>
                      <a:pPr marL="0" lvl="0" indent="0" algn="ctr" rtl="0">
                        <a:spcBef>
                          <a:spcPts val="0"/>
                        </a:spcBef>
                        <a:spcAft>
                          <a:spcPts val="0"/>
                        </a:spcAft>
                        <a:buNone/>
                      </a:pPr>
                      <a:r>
                        <a:rPr lang="en" sz="1200" b="1">
                          <a:solidFill>
                            <a:srgbClr val="FFFFFF"/>
                          </a:solidFill>
                        </a:rPr>
                        <a:t>New York, NY</a:t>
                      </a:r>
                      <a:endParaRPr sz="12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72525">
                <a:tc>
                  <a:txBody>
                    <a:bodyPr/>
                    <a:lstStyle/>
                    <a:p>
                      <a:pPr marL="0" lvl="0" indent="0" algn="l" rtl="0">
                        <a:spcBef>
                          <a:spcPts val="0"/>
                        </a:spcBef>
                        <a:spcAft>
                          <a:spcPts val="0"/>
                        </a:spcAft>
                        <a:buNone/>
                      </a:pPr>
                      <a:r>
                        <a:rPr lang="en" sz="1000" b="1"/>
                        <a:t>Italian </a:t>
                      </a:r>
                      <a:endParaRPr sz="1000" b="1"/>
                    </a:p>
                  </a:txBody>
                  <a:tcPr marL="182875" marR="91425" marT="18275" marB="0"/>
                </a:tc>
                <a:tc>
                  <a:txBody>
                    <a:bodyPr/>
                    <a:lstStyle/>
                    <a:p>
                      <a:pPr marL="0" lvl="0" indent="0" algn="l" rtl="0">
                        <a:spcBef>
                          <a:spcPts val="0"/>
                        </a:spcBef>
                        <a:spcAft>
                          <a:spcPts val="0"/>
                        </a:spcAft>
                        <a:buNone/>
                      </a:pPr>
                      <a:r>
                        <a:rPr lang="en" sz="1000" b="1"/>
                        <a:t>Mexican </a:t>
                      </a:r>
                      <a:endParaRPr sz="1000" b="1"/>
                    </a:p>
                  </a:txBody>
                  <a:tcPr marL="182875" marR="91425" marT="18275" marB="0">
                    <a:solidFill>
                      <a:srgbClr val="28C8E5"/>
                    </a:solidFill>
                  </a:tcPr>
                </a:tc>
                <a:extLst>
                  <a:ext uri="{0D108BD9-81ED-4DB2-BD59-A6C34878D82A}">
                    <a16:rowId xmlns:a16="http://schemas.microsoft.com/office/drawing/2014/main" val="10001"/>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2"/>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3"/>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4"/>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5"/>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sp>
        <p:nvSpPr>
          <p:cNvPr id="1738" name="Google Shape;1738;p116"/>
          <p:cNvSpPr txBox="1"/>
          <p:nvPr/>
        </p:nvSpPr>
        <p:spPr>
          <a:xfrm>
            <a:off x="1278825" y="1978225"/>
            <a:ext cx="283800" cy="186900"/>
          </a:xfrm>
          <a:prstGeom prst="rect">
            <a:avLst/>
          </a:prstGeom>
          <a:solidFill>
            <a:srgbClr val="FFFF00"/>
          </a:solidFill>
          <a:ln>
            <a:noFill/>
          </a:ln>
        </p:spPr>
        <p:txBody>
          <a:bodyPr spcFirstLastPara="1" wrap="square" lIns="18275" tIns="18275" rIns="18275" bIns="18275" anchor="t" anchorCtr="0">
            <a:noAutofit/>
          </a:bodyPr>
          <a:lstStyle/>
          <a:p>
            <a:pPr marL="0" lvl="0" indent="0" algn="ctr" rtl="0">
              <a:spcBef>
                <a:spcPts val="0"/>
              </a:spcBef>
              <a:spcAft>
                <a:spcPts val="0"/>
              </a:spcAft>
              <a:buNone/>
            </a:pPr>
            <a:r>
              <a:rPr lang="en" sz="1000"/>
              <a:t>VS.</a:t>
            </a:r>
            <a:endParaRPr sz="1000"/>
          </a:p>
        </p:txBody>
      </p:sp>
      <p:graphicFrame>
        <p:nvGraphicFramePr>
          <p:cNvPr id="1739" name="Google Shape;1739;p116"/>
          <p:cNvGraphicFramePr/>
          <p:nvPr/>
        </p:nvGraphicFramePr>
        <p:xfrm>
          <a:off x="2648575" y="1335024"/>
          <a:ext cx="1898950" cy="1236305"/>
        </p:xfrm>
        <a:graphic>
          <a:graphicData uri="http://schemas.openxmlformats.org/drawingml/2006/table">
            <a:tbl>
              <a:tblPr>
                <a:noFill/>
                <a:tableStyleId>{40D12380-B650-4FCC-8426-696EDC3700B5}</a:tableStyleId>
              </a:tblPr>
              <a:tblGrid>
                <a:gridCol w="949475">
                  <a:extLst>
                    <a:ext uri="{9D8B030D-6E8A-4147-A177-3AD203B41FA5}">
                      <a16:colId xmlns:a16="http://schemas.microsoft.com/office/drawing/2014/main" val="20000"/>
                    </a:ext>
                  </a:extLst>
                </a:gridCol>
                <a:gridCol w="949475">
                  <a:extLst>
                    <a:ext uri="{9D8B030D-6E8A-4147-A177-3AD203B41FA5}">
                      <a16:colId xmlns:a16="http://schemas.microsoft.com/office/drawing/2014/main" val="20001"/>
                    </a:ext>
                  </a:extLst>
                </a:gridCol>
              </a:tblGrid>
              <a:tr h="172525">
                <a:tc gridSpan="2">
                  <a:txBody>
                    <a:bodyPr/>
                    <a:lstStyle/>
                    <a:p>
                      <a:pPr marL="0" lvl="0" indent="0" algn="ctr" rtl="0">
                        <a:spcBef>
                          <a:spcPts val="0"/>
                        </a:spcBef>
                        <a:spcAft>
                          <a:spcPts val="0"/>
                        </a:spcAft>
                        <a:buNone/>
                      </a:pPr>
                      <a:r>
                        <a:rPr lang="en" sz="1200" b="1">
                          <a:solidFill>
                            <a:srgbClr val="FFFFFF"/>
                          </a:solidFill>
                        </a:rPr>
                        <a:t>Tucson, AZ</a:t>
                      </a:r>
                      <a:endParaRPr sz="12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72525">
                <a:tc>
                  <a:txBody>
                    <a:bodyPr/>
                    <a:lstStyle/>
                    <a:p>
                      <a:pPr marL="0" lvl="0" indent="0" algn="l" rtl="0">
                        <a:spcBef>
                          <a:spcPts val="0"/>
                        </a:spcBef>
                        <a:spcAft>
                          <a:spcPts val="0"/>
                        </a:spcAft>
                        <a:buNone/>
                      </a:pPr>
                      <a:r>
                        <a:rPr lang="en" sz="1000" b="1"/>
                        <a:t>Italian </a:t>
                      </a:r>
                      <a:endParaRPr sz="1000" b="1"/>
                    </a:p>
                  </a:txBody>
                  <a:tcPr marL="182875" marR="91425" marT="18275" marB="0"/>
                </a:tc>
                <a:tc>
                  <a:txBody>
                    <a:bodyPr/>
                    <a:lstStyle/>
                    <a:p>
                      <a:pPr marL="0" lvl="0" indent="0" algn="l" rtl="0">
                        <a:spcBef>
                          <a:spcPts val="0"/>
                        </a:spcBef>
                        <a:spcAft>
                          <a:spcPts val="0"/>
                        </a:spcAft>
                        <a:buNone/>
                      </a:pPr>
                      <a:r>
                        <a:rPr lang="en" sz="1000" b="1"/>
                        <a:t>Mexican </a:t>
                      </a:r>
                      <a:endParaRPr sz="1000" b="1"/>
                    </a:p>
                  </a:txBody>
                  <a:tcPr marL="182875" marR="91425" marT="18275" marB="0">
                    <a:solidFill>
                      <a:srgbClr val="28C8E5"/>
                    </a:solidFill>
                  </a:tcPr>
                </a:tc>
                <a:extLst>
                  <a:ext uri="{0D108BD9-81ED-4DB2-BD59-A6C34878D82A}">
                    <a16:rowId xmlns:a16="http://schemas.microsoft.com/office/drawing/2014/main" val="10001"/>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2"/>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3"/>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4"/>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5"/>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sp>
        <p:nvSpPr>
          <p:cNvPr id="1740" name="Google Shape;1740;p116"/>
          <p:cNvSpPr txBox="1"/>
          <p:nvPr/>
        </p:nvSpPr>
        <p:spPr>
          <a:xfrm>
            <a:off x="3456150" y="1975104"/>
            <a:ext cx="283800" cy="186900"/>
          </a:xfrm>
          <a:prstGeom prst="rect">
            <a:avLst/>
          </a:prstGeom>
          <a:solidFill>
            <a:srgbClr val="FFFF00"/>
          </a:solidFill>
          <a:ln>
            <a:noFill/>
          </a:ln>
        </p:spPr>
        <p:txBody>
          <a:bodyPr spcFirstLastPara="1" wrap="square" lIns="18275" tIns="18275" rIns="18275" bIns="18275" anchor="t" anchorCtr="0">
            <a:noAutofit/>
          </a:bodyPr>
          <a:lstStyle/>
          <a:p>
            <a:pPr marL="0" lvl="0" indent="0" algn="ctr" rtl="0">
              <a:spcBef>
                <a:spcPts val="0"/>
              </a:spcBef>
              <a:spcAft>
                <a:spcPts val="0"/>
              </a:spcAft>
              <a:buNone/>
            </a:pPr>
            <a:r>
              <a:rPr lang="en" sz="1000"/>
              <a:t>VS.</a:t>
            </a:r>
            <a:endParaRPr sz="1000"/>
          </a:p>
        </p:txBody>
      </p:sp>
      <p:graphicFrame>
        <p:nvGraphicFramePr>
          <p:cNvPr id="1741" name="Google Shape;1741;p116"/>
          <p:cNvGraphicFramePr/>
          <p:nvPr/>
        </p:nvGraphicFramePr>
        <p:xfrm>
          <a:off x="4825900" y="1335024"/>
          <a:ext cx="1898950" cy="1236305"/>
        </p:xfrm>
        <a:graphic>
          <a:graphicData uri="http://schemas.openxmlformats.org/drawingml/2006/table">
            <a:tbl>
              <a:tblPr>
                <a:noFill/>
                <a:tableStyleId>{40D12380-B650-4FCC-8426-696EDC3700B5}</a:tableStyleId>
              </a:tblPr>
              <a:tblGrid>
                <a:gridCol w="949475">
                  <a:extLst>
                    <a:ext uri="{9D8B030D-6E8A-4147-A177-3AD203B41FA5}">
                      <a16:colId xmlns:a16="http://schemas.microsoft.com/office/drawing/2014/main" val="20000"/>
                    </a:ext>
                  </a:extLst>
                </a:gridCol>
                <a:gridCol w="949475">
                  <a:extLst>
                    <a:ext uri="{9D8B030D-6E8A-4147-A177-3AD203B41FA5}">
                      <a16:colId xmlns:a16="http://schemas.microsoft.com/office/drawing/2014/main" val="20001"/>
                    </a:ext>
                  </a:extLst>
                </a:gridCol>
              </a:tblGrid>
              <a:tr h="172525">
                <a:tc gridSpan="2">
                  <a:txBody>
                    <a:bodyPr/>
                    <a:lstStyle/>
                    <a:p>
                      <a:pPr marL="0" lvl="0" indent="0" algn="ctr" rtl="0">
                        <a:spcBef>
                          <a:spcPts val="0"/>
                        </a:spcBef>
                        <a:spcAft>
                          <a:spcPts val="0"/>
                        </a:spcAft>
                        <a:buNone/>
                      </a:pPr>
                      <a:r>
                        <a:rPr lang="en" sz="1200" b="1">
                          <a:solidFill>
                            <a:srgbClr val="FFFFFF"/>
                          </a:solidFill>
                        </a:rPr>
                        <a:t>Washington, D.C.</a:t>
                      </a:r>
                      <a:endParaRPr sz="12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72525">
                <a:tc>
                  <a:txBody>
                    <a:bodyPr/>
                    <a:lstStyle/>
                    <a:p>
                      <a:pPr marL="0" lvl="0" indent="0" algn="l" rtl="0">
                        <a:spcBef>
                          <a:spcPts val="0"/>
                        </a:spcBef>
                        <a:spcAft>
                          <a:spcPts val="0"/>
                        </a:spcAft>
                        <a:buNone/>
                      </a:pPr>
                      <a:r>
                        <a:rPr lang="en" sz="1000" b="1"/>
                        <a:t>Italian </a:t>
                      </a:r>
                      <a:endParaRPr sz="1000" b="1"/>
                    </a:p>
                  </a:txBody>
                  <a:tcPr marL="182875" marR="91425" marT="18275" marB="0"/>
                </a:tc>
                <a:tc>
                  <a:txBody>
                    <a:bodyPr/>
                    <a:lstStyle/>
                    <a:p>
                      <a:pPr marL="0" lvl="0" indent="0" algn="l" rtl="0">
                        <a:spcBef>
                          <a:spcPts val="0"/>
                        </a:spcBef>
                        <a:spcAft>
                          <a:spcPts val="0"/>
                        </a:spcAft>
                        <a:buNone/>
                      </a:pPr>
                      <a:r>
                        <a:rPr lang="en" sz="1000" b="1"/>
                        <a:t>Mexican </a:t>
                      </a:r>
                      <a:endParaRPr sz="1000" b="1"/>
                    </a:p>
                  </a:txBody>
                  <a:tcPr marL="182875" marR="91425" marT="18275" marB="0">
                    <a:solidFill>
                      <a:srgbClr val="28C8E5"/>
                    </a:solidFill>
                  </a:tcPr>
                </a:tc>
                <a:extLst>
                  <a:ext uri="{0D108BD9-81ED-4DB2-BD59-A6C34878D82A}">
                    <a16:rowId xmlns:a16="http://schemas.microsoft.com/office/drawing/2014/main" val="10001"/>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2"/>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3"/>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4"/>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5"/>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sp>
        <p:nvSpPr>
          <p:cNvPr id="1742" name="Google Shape;1742;p116"/>
          <p:cNvSpPr txBox="1"/>
          <p:nvPr/>
        </p:nvSpPr>
        <p:spPr>
          <a:xfrm>
            <a:off x="5633475" y="1975104"/>
            <a:ext cx="283800" cy="186900"/>
          </a:xfrm>
          <a:prstGeom prst="rect">
            <a:avLst/>
          </a:prstGeom>
          <a:solidFill>
            <a:srgbClr val="FFFF00"/>
          </a:solidFill>
          <a:ln>
            <a:noFill/>
          </a:ln>
        </p:spPr>
        <p:txBody>
          <a:bodyPr spcFirstLastPara="1" wrap="square" lIns="18275" tIns="18275" rIns="18275" bIns="18275" anchor="t" anchorCtr="0">
            <a:noAutofit/>
          </a:bodyPr>
          <a:lstStyle/>
          <a:p>
            <a:pPr marL="0" lvl="0" indent="0" algn="ctr" rtl="0">
              <a:spcBef>
                <a:spcPts val="0"/>
              </a:spcBef>
              <a:spcAft>
                <a:spcPts val="0"/>
              </a:spcAft>
              <a:buNone/>
            </a:pPr>
            <a:r>
              <a:rPr lang="en" sz="1000"/>
              <a:t>VS.</a:t>
            </a:r>
            <a:endParaRPr sz="1000"/>
          </a:p>
        </p:txBody>
      </p:sp>
      <p:graphicFrame>
        <p:nvGraphicFramePr>
          <p:cNvPr id="1743" name="Google Shape;1743;p116"/>
          <p:cNvGraphicFramePr/>
          <p:nvPr/>
        </p:nvGraphicFramePr>
        <p:xfrm>
          <a:off x="475488" y="2854475"/>
          <a:ext cx="1898950" cy="1236305"/>
        </p:xfrm>
        <a:graphic>
          <a:graphicData uri="http://schemas.openxmlformats.org/drawingml/2006/table">
            <a:tbl>
              <a:tblPr>
                <a:noFill/>
                <a:tableStyleId>{40D12380-B650-4FCC-8426-696EDC3700B5}</a:tableStyleId>
              </a:tblPr>
              <a:tblGrid>
                <a:gridCol w="949475">
                  <a:extLst>
                    <a:ext uri="{9D8B030D-6E8A-4147-A177-3AD203B41FA5}">
                      <a16:colId xmlns:a16="http://schemas.microsoft.com/office/drawing/2014/main" val="20000"/>
                    </a:ext>
                  </a:extLst>
                </a:gridCol>
                <a:gridCol w="949475">
                  <a:extLst>
                    <a:ext uri="{9D8B030D-6E8A-4147-A177-3AD203B41FA5}">
                      <a16:colId xmlns:a16="http://schemas.microsoft.com/office/drawing/2014/main" val="20001"/>
                    </a:ext>
                  </a:extLst>
                </a:gridCol>
              </a:tblGrid>
              <a:tr h="172525">
                <a:tc gridSpan="2">
                  <a:txBody>
                    <a:bodyPr/>
                    <a:lstStyle/>
                    <a:p>
                      <a:pPr marL="0" lvl="0" indent="0" algn="ctr" rtl="0">
                        <a:spcBef>
                          <a:spcPts val="0"/>
                        </a:spcBef>
                        <a:spcAft>
                          <a:spcPts val="0"/>
                        </a:spcAft>
                        <a:buNone/>
                      </a:pPr>
                      <a:r>
                        <a:rPr lang="en" sz="1200" b="1">
                          <a:solidFill>
                            <a:srgbClr val="FFFFFF"/>
                          </a:solidFill>
                        </a:rPr>
                        <a:t>Omaha, NE</a:t>
                      </a:r>
                      <a:endParaRPr sz="12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72525">
                <a:tc>
                  <a:txBody>
                    <a:bodyPr/>
                    <a:lstStyle/>
                    <a:p>
                      <a:pPr marL="0" lvl="0" indent="0" algn="l" rtl="0">
                        <a:spcBef>
                          <a:spcPts val="0"/>
                        </a:spcBef>
                        <a:spcAft>
                          <a:spcPts val="0"/>
                        </a:spcAft>
                        <a:buNone/>
                      </a:pPr>
                      <a:r>
                        <a:rPr lang="en" sz="1000" b="1"/>
                        <a:t>Italian </a:t>
                      </a:r>
                      <a:endParaRPr sz="1000" b="1"/>
                    </a:p>
                  </a:txBody>
                  <a:tcPr marL="182875" marR="91425" marT="18275" marB="0"/>
                </a:tc>
                <a:tc>
                  <a:txBody>
                    <a:bodyPr/>
                    <a:lstStyle/>
                    <a:p>
                      <a:pPr marL="0" lvl="0" indent="0" algn="l" rtl="0">
                        <a:spcBef>
                          <a:spcPts val="0"/>
                        </a:spcBef>
                        <a:spcAft>
                          <a:spcPts val="0"/>
                        </a:spcAft>
                        <a:buNone/>
                      </a:pPr>
                      <a:r>
                        <a:rPr lang="en" sz="1000" b="1"/>
                        <a:t>Mexican </a:t>
                      </a:r>
                      <a:endParaRPr sz="1000" b="1"/>
                    </a:p>
                  </a:txBody>
                  <a:tcPr marL="182875" marR="91425" marT="18275" marB="0">
                    <a:solidFill>
                      <a:srgbClr val="28C8E5"/>
                    </a:solidFill>
                  </a:tcPr>
                </a:tc>
                <a:extLst>
                  <a:ext uri="{0D108BD9-81ED-4DB2-BD59-A6C34878D82A}">
                    <a16:rowId xmlns:a16="http://schemas.microsoft.com/office/drawing/2014/main" val="10001"/>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2"/>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3"/>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4"/>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5"/>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sp>
        <p:nvSpPr>
          <p:cNvPr id="1744" name="Google Shape;1744;p116"/>
          <p:cNvSpPr txBox="1"/>
          <p:nvPr/>
        </p:nvSpPr>
        <p:spPr>
          <a:xfrm>
            <a:off x="1280160" y="3484800"/>
            <a:ext cx="283800" cy="186900"/>
          </a:xfrm>
          <a:prstGeom prst="rect">
            <a:avLst/>
          </a:prstGeom>
          <a:solidFill>
            <a:srgbClr val="FFFF00"/>
          </a:solidFill>
          <a:ln>
            <a:noFill/>
          </a:ln>
        </p:spPr>
        <p:txBody>
          <a:bodyPr spcFirstLastPara="1" wrap="square" lIns="18275" tIns="18275" rIns="18275" bIns="18275" anchor="t" anchorCtr="0">
            <a:noAutofit/>
          </a:bodyPr>
          <a:lstStyle/>
          <a:p>
            <a:pPr marL="0" lvl="0" indent="0" algn="ctr" rtl="0">
              <a:spcBef>
                <a:spcPts val="0"/>
              </a:spcBef>
              <a:spcAft>
                <a:spcPts val="0"/>
              </a:spcAft>
              <a:buNone/>
            </a:pPr>
            <a:r>
              <a:rPr lang="en" sz="1000"/>
              <a:t>VS.</a:t>
            </a:r>
            <a:endParaRPr sz="1000"/>
          </a:p>
        </p:txBody>
      </p:sp>
      <p:graphicFrame>
        <p:nvGraphicFramePr>
          <p:cNvPr id="1745" name="Google Shape;1745;p116"/>
          <p:cNvGraphicFramePr/>
          <p:nvPr/>
        </p:nvGraphicFramePr>
        <p:xfrm>
          <a:off x="2648563" y="2852928"/>
          <a:ext cx="1898950" cy="1236305"/>
        </p:xfrm>
        <a:graphic>
          <a:graphicData uri="http://schemas.openxmlformats.org/drawingml/2006/table">
            <a:tbl>
              <a:tblPr>
                <a:noFill/>
                <a:tableStyleId>{40D12380-B650-4FCC-8426-696EDC3700B5}</a:tableStyleId>
              </a:tblPr>
              <a:tblGrid>
                <a:gridCol w="949475">
                  <a:extLst>
                    <a:ext uri="{9D8B030D-6E8A-4147-A177-3AD203B41FA5}">
                      <a16:colId xmlns:a16="http://schemas.microsoft.com/office/drawing/2014/main" val="20000"/>
                    </a:ext>
                  </a:extLst>
                </a:gridCol>
                <a:gridCol w="949475">
                  <a:extLst>
                    <a:ext uri="{9D8B030D-6E8A-4147-A177-3AD203B41FA5}">
                      <a16:colId xmlns:a16="http://schemas.microsoft.com/office/drawing/2014/main" val="20001"/>
                    </a:ext>
                  </a:extLst>
                </a:gridCol>
              </a:tblGrid>
              <a:tr h="172525">
                <a:tc gridSpan="2">
                  <a:txBody>
                    <a:bodyPr/>
                    <a:lstStyle/>
                    <a:p>
                      <a:pPr marL="0" lvl="0" indent="0" algn="ctr" rtl="0">
                        <a:spcBef>
                          <a:spcPts val="0"/>
                        </a:spcBef>
                        <a:spcAft>
                          <a:spcPts val="0"/>
                        </a:spcAft>
                        <a:buNone/>
                      </a:pPr>
                      <a:r>
                        <a:rPr lang="en" sz="1200" b="1">
                          <a:solidFill>
                            <a:srgbClr val="FFFFFF"/>
                          </a:solidFill>
                        </a:rPr>
                        <a:t>San Diego, CA</a:t>
                      </a:r>
                      <a:endParaRPr sz="12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72525">
                <a:tc>
                  <a:txBody>
                    <a:bodyPr/>
                    <a:lstStyle/>
                    <a:p>
                      <a:pPr marL="0" lvl="0" indent="0" algn="l" rtl="0">
                        <a:spcBef>
                          <a:spcPts val="0"/>
                        </a:spcBef>
                        <a:spcAft>
                          <a:spcPts val="0"/>
                        </a:spcAft>
                        <a:buNone/>
                      </a:pPr>
                      <a:r>
                        <a:rPr lang="en" sz="1000" b="1"/>
                        <a:t>Italian </a:t>
                      </a:r>
                      <a:endParaRPr sz="1000" b="1"/>
                    </a:p>
                  </a:txBody>
                  <a:tcPr marL="182875" marR="91425" marT="18275" marB="0"/>
                </a:tc>
                <a:tc>
                  <a:txBody>
                    <a:bodyPr/>
                    <a:lstStyle/>
                    <a:p>
                      <a:pPr marL="0" lvl="0" indent="0" algn="l" rtl="0">
                        <a:spcBef>
                          <a:spcPts val="0"/>
                        </a:spcBef>
                        <a:spcAft>
                          <a:spcPts val="0"/>
                        </a:spcAft>
                        <a:buNone/>
                      </a:pPr>
                      <a:r>
                        <a:rPr lang="en" sz="1000" b="1"/>
                        <a:t>Mexican </a:t>
                      </a:r>
                      <a:endParaRPr sz="1000" b="1"/>
                    </a:p>
                  </a:txBody>
                  <a:tcPr marL="182875" marR="91425" marT="18275" marB="0">
                    <a:solidFill>
                      <a:srgbClr val="28C8E5"/>
                    </a:solidFill>
                  </a:tcPr>
                </a:tc>
                <a:extLst>
                  <a:ext uri="{0D108BD9-81ED-4DB2-BD59-A6C34878D82A}">
                    <a16:rowId xmlns:a16="http://schemas.microsoft.com/office/drawing/2014/main" val="10001"/>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2"/>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3"/>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4"/>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5"/>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sp>
        <p:nvSpPr>
          <p:cNvPr id="1746" name="Google Shape;1746;p116"/>
          <p:cNvSpPr txBox="1"/>
          <p:nvPr/>
        </p:nvSpPr>
        <p:spPr>
          <a:xfrm>
            <a:off x="3456160" y="3484800"/>
            <a:ext cx="283800" cy="186900"/>
          </a:xfrm>
          <a:prstGeom prst="rect">
            <a:avLst/>
          </a:prstGeom>
          <a:solidFill>
            <a:srgbClr val="FFFF00"/>
          </a:solidFill>
          <a:ln>
            <a:noFill/>
          </a:ln>
        </p:spPr>
        <p:txBody>
          <a:bodyPr spcFirstLastPara="1" wrap="square" lIns="18275" tIns="18275" rIns="18275" bIns="18275" anchor="t" anchorCtr="0">
            <a:noAutofit/>
          </a:bodyPr>
          <a:lstStyle/>
          <a:p>
            <a:pPr marL="0" lvl="0" indent="0" algn="ctr" rtl="0">
              <a:spcBef>
                <a:spcPts val="0"/>
              </a:spcBef>
              <a:spcAft>
                <a:spcPts val="0"/>
              </a:spcAft>
              <a:buNone/>
            </a:pPr>
            <a:r>
              <a:rPr lang="en" sz="1000"/>
              <a:t>VS.</a:t>
            </a:r>
            <a:endParaRPr sz="1000"/>
          </a:p>
        </p:txBody>
      </p:sp>
      <p:graphicFrame>
        <p:nvGraphicFramePr>
          <p:cNvPr id="1747" name="Google Shape;1747;p116"/>
          <p:cNvGraphicFramePr/>
          <p:nvPr/>
        </p:nvGraphicFramePr>
        <p:xfrm>
          <a:off x="4828032" y="2852928"/>
          <a:ext cx="1898950" cy="1236305"/>
        </p:xfrm>
        <a:graphic>
          <a:graphicData uri="http://schemas.openxmlformats.org/drawingml/2006/table">
            <a:tbl>
              <a:tblPr>
                <a:noFill/>
                <a:tableStyleId>{40D12380-B650-4FCC-8426-696EDC3700B5}</a:tableStyleId>
              </a:tblPr>
              <a:tblGrid>
                <a:gridCol w="949475">
                  <a:extLst>
                    <a:ext uri="{9D8B030D-6E8A-4147-A177-3AD203B41FA5}">
                      <a16:colId xmlns:a16="http://schemas.microsoft.com/office/drawing/2014/main" val="20000"/>
                    </a:ext>
                  </a:extLst>
                </a:gridCol>
                <a:gridCol w="949475">
                  <a:extLst>
                    <a:ext uri="{9D8B030D-6E8A-4147-A177-3AD203B41FA5}">
                      <a16:colId xmlns:a16="http://schemas.microsoft.com/office/drawing/2014/main" val="20001"/>
                    </a:ext>
                  </a:extLst>
                </a:gridCol>
              </a:tblGrid>
              <a:tr h="172525">
                <a:tc gridSpan="2">
                  <a:txBody>
                    <a:bodyPr/>
                    <a:lstStyle/>
                    <a:p>
                      <a:pPr marL="0" lvl="0" indent="0" algn="ctr" rtl="0">
                        <a:spcBef>
                          <a:spcPts val="0"/>
                        </a:spcBef>
                        <a:spcAft>
                          <a:spcPts val="0"/>
                        </a:spcAft>
                        <a:buNone/>
                      </a:pPr>
                      <a:r>
                        <a:rPr lang="en" sz="1200" b="1">
                          <a:solidFill>
                            <a:srgbClr val="FFFFFF"/>
                          </a:solidFill>
                        </a:rPr>
                        <a:t>Atlanta, GA</a:t>
                      </a:r>
                      <a:endParaRPr sz="12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72525">
                <a:tc>
                  <a:txBody>
                    <a:bodyPr/>
                    <a:lstStyle/>
                    <a:p>
                      <a:pPr marL="0" lvl="0" indent="0" algn="l" rtl="0">
                        <a:spcBef>
                          <a:spcPts val="0"/>
                        </a:spcBef>
                        <a:spcAft>
                          <a:spcPts val="0"/>
                        </a:spcAft>
                        <a:buNone/>
                      </a:pPr>
                      <a:r>
                        <a:rPr lang="en" sz="1000" b="1"/>
                        <a:t>Italian </a:t>
                      </a:r>
                      <a:endParaRPr sz="1000" b="1"/>
                    </a:p>
                  </a:txBody>
                  <a:tcPr marL="182875" marR="91425" marT="18275" marB="0"/>
                </a:tc>
                <a:tc>
                  <a:txBody>
                    <a:bodyPr/>
                    <a:lstStyle/>
                    <a:p>
                      <a:pPr marL="0" lvl="0" indent="0" algn="l" rtl="0">
                        <a:spcBef>
                          <a:spcPts val="0"/>
                        </a:spcBef>
                        <a:spcAft>
                          <a:spcPts val="0"/>
                        </a:spcAft>
                        <a:buNone/>
                      </a:pPr>
                      <a:r>
                        <a:rPr lang="en" sz="1000" b="1"/>
                        <a:t>Mexican </a:t>
                      </a:r>
                      <a:endParaRPr sz="1000" b="1"/>
                    </a:p>
                  </a:txBody>
                  <a:tcPr marL="182875" marR="91425" marT="18275" marB="0">
                    <a:solidFill>
                      <a:srgbClr val="28C8E5"/>
                    </a:solidFill>
                  </a:tcPr>
                </a:tc>
                <a:extLst>
                  <a:ext uri="{0D108BD9-81ED-4DB2-BD59-A6C34878D82A}">
                    <a16:rowId xmlns:a16="http://schemas.microsoft.com/office/drawing/2014/main" val="10001"/>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2"/>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3"/>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4"/>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5"/>
                  </a:ext>
                </a:extLst>
              </a:tr>
              <a:tr h="172525">
                <a:tc>
                  <a:txBody>
                    <a:bodyPr/>
                    <a:lstStyle/>
                    <a:p>
                      <a:pPr marL="0" lvl="0" indent="0" algn="l" rtl="0">
                        <a:spcBef>
                          <a:spcPts val="0"/>
                        </a:spcBef>
                        <a:spcAft>
                          <a:spcPts val="0"/>
                        </a:spcAft>
                        <a:buNone/>
                      </a:pPr>
                      <a:r>
                        <a:rPr lang="en" sz="800"/>
                        <a:t>Restaurant</a:t>
                      </a:r>
                      <a:endParaRPr sz="800"/>
                    </a:p>
                  </a:txBody>
                  <a:tcPr marL="182875" marR="91425" marT="18275" marB="0"/>
                </a:tc>
                <a:tc>
                  <a:txBody>
                    <a:bodyPr/>
                    <a:lstStyle/>
                    <a:p>
                      <a:pPr marL="0" lvl="0" indent="0" algn="l" rtl="0">
                        <a:spcBef>
                          <a:spcPts val="0"/>
                        </a:spcBef>
                        <a:spcAft>
                          <a:spcPts val="0"/>
                        </a:spcAft>
                        <a:buNone/>
                      </a:pPr>
                      <a:r>
                        <a:rPr lang="en" sz="800"/>
                        <a:t>Restaurant</a:t>
                      </a:r>
                      <a:endParaRPr sz="8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sp>
        <p:nvSpPr>
          <p:cNvPr id="1748" name="Google Shape;1748;p116"/>
          <p:cNvSpPr txBox="1"/>
          <p:nvPr/>
        </p:nvSpPr>
        <p:spPr>
          <a:xfrm>
            <a:off x="5632160" y="3483864"/>
            <a:ext cx="283800" cy="186900"/>
          </a:xfrm>
          <a:prstGeom prst="rect">
            <a:avLst/>
          </a:prstGeom>
          <a:solidFill>
            <a:srgbClr val="FFFF00"/>
          </a:solidFill>
          <a:ln>
            <a:noFill/>
          </a:ln>
        </p:spPr>
        <p:txBody>
          <a:bodyPr spcFirstLastPara="1" wrap="square" lIns="18275" tIns="18275" rIns="18275" bIns="18275" anchor="t" anchorCtr="0">
            <a:noAutofit/>
          </a:bodyPr>
          <a:lstStyle/>
          <a:p>
            <a:pPr marL="0" lvl="0" indent="0" algn="ctr" rtl="0">
              <a:spcBef>
                <a:spcPts val="0"/>
              </a:spcBef>
              <a:spcAft>
                <a:spcPts val="0"/>
              </a:spcAft>
              <a:buNone/>
            </a:pPr>
            <a:r>
              <a:rPr lang="en" sz="1000"/>
              <a:t>VS.</a:t>
            </a:r>
            <a:endParaRPr sz="1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11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Build Data Retrieval Plan</a:t>
            </a:r>
            <a:endParaRPr/>
          </a:p>
        </p:txBody>
      </p:sp>
      <p:sp>
        <p:nvSpPr>
          <p:cNvPr id="1754" name="Google Shape;1754;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1755" name="Google Shape;1755;p11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
        <p:nvSpPr>
          <p:cNvPr id="1761" name="Google Shape;1761;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1762" name="Google Shape;1762;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www.yelp.com</a:t>
            </a:r>
            <a:endParaRPr>
              <a:solidFill>
                <a:schemeClr val="dk1"/>
              </a:solidFill>
            </a:endParaRPr>
          </a:p>
          <a:p>
            <a:pPr marL="0" lvl="0" indent="0" algn="l" rtl="0">
              <a:spcBef>
                <a:spcPts val="0"/>
              </a:spcBef>
              <a:spcAft>
                <a:spcPts val="0"/>
              </a:spcAft>
              <a:buNone/>
            </a:pPr>
            <a:endParaRPr/>
          </a:p>
        </p:txBody>
      </p:sp>
      <p:sp>
        <p:nvSpPr>
          <p:cNvPr id="1763" name="Google Shape;1763;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3000"/>
              </a:lnSpc>
              <a:spcBef>
                <a:spcPts val="0"/>
              </a:spcBef>
              <a:spcAft>
                <a:spcPts val="0"/>
              </a:spcAft>
              <a:buClr>
                <a:schemeClr val="dk1"/>
              </a:buClr>
              <a:buSzPts val="1100"/>
              <a:buFont typeface="Arial"/>
              <a:buNone/>
            </a:pPr>
            <a:r>
              <a:rPr lang="en">
                <a:solidFill>
                  <a:schemeClr val="dk1"/>
                </a:solidFill>
              </a:rPr>
              <a:t>We could retrieve this data by brute force, but it would be:</a:t>
            </a:r>
            <a:endParaRPr>
              <a:solidFill>
                <a:schemeClr val="dk1"/>
              </a:solidFill>
            </a:endParaRPr>
          </a:p>
          <a:p>
            <a:pPr marL="285750" lvl="0" indent="-285750" algn="l" rtl="0">
              <a:lnSpc>
                <a:spcPct val="113000"/>
              </a:lnSpc>
              <a:spcBef>
                <a:spcPts val="400"/>
              </a:spcBef>
              <a:spcAft>
                <a:spcPts val="0"/>
              </a:spcAft>
              <a:buClr>
                <a:schemeClr val="dk1"/>
              </a:buClr>
              <a:buSzPts val="1800"/>
              <a:buFont typeface="Roboto"/>
              <a:buChar char="•"/>
            </a:pPr>
            <a:r>
              <a:rPr lang="en">
                <a:solidFill>
                  <a:schemeClr val="dk1"/>
                </a:solidFill>
              </a:rPr>
              <a:t>Extremely time consuming</a:t>
            </a:r>
            <a:endParaRPr>
              <a:solidFill>
                <a:schemeClr val="dk1"/>
              </a:solidFill>
            </a:endParaRPr>
          </a:p>
          <a:p>
            <a:pPr marL="285750" lvl="0" indent="-285750" algn="l" rtl="0">
              <a:lnSpc>
                <a:spcPct val="113000"/>
              </a:lnSpc>
              <a:spcBef>
                <a:spcPts val="400"/>
              </a:spcBef>
              <a:spcAft>
                <a:spcPts val="0"/>
              </a:spcAft>
              <a:buClr>
                <a:schemeClr val="dk1"/>
              </a:buClr>
              <a:buSzPts val="1800"/>
              <a:buFont typeface="Roboto"/>
              <a:buChar char="•"/>
            </a:pPr>
            <a:r>
              <a:rPr lang="en">
                <a:solidFill>
                  <a:schemeClr val="dk1"/>
                </a:solidFill>
              </a:rPr>
              <a:t>Skewed by our city familiarity</a:t>
            </a:r>
            <a:endParaRPr>
              <a:solidFill>
                <a:schemeClr val="dk1"/>
              </a:solidFill>
            </a:endParaRPr>
          </a:p>
          <a:p>
            <a:pPr marL="285750" lvl="0" indent="-285750" algn="l" rtl="0">
              <a:lnSpc>
                <a:spcPct val="113000"/>
              </a:lnSpc>
              <a:spcBef>
                <a:spcPts val="400"/>
              </a:spcBef>
              <a:spcAft>
                <a:spcPts val="0"/>
              </a:spcAft>
              <a:buClr>
                <a:schemeClr val="dk1"/>
              </a:buClr>
              <a:buSzPts val="1800"/>
              <a:buFont typeface="Roboto"/>
              <a:buChar char="•"/>
            </a:pPr>
            <a:r>
              <a:rPr lang="en">
                <a:solidFill>
                  <a:schemeClr val="dk1"/>
                </a:solidFill>
              </a:rPr>
              <a:t>Labor intensive</a:t>
            </a:r>
            <a:endParaRPr>
              <a:solidFill>
                <a:schemeClr val="dk1"/>
              </a:solidFill>
            </a:endParaRPr>
          </a:p>
          <a:p>
            <a:pPr marL="0" lvl="0" indent="0" algn="l" rtl="0">
              <a:spcBef>
                <a:spcPts val="400"/>
              </a:spcBef>
              <a:spcAft>
                <a:spcPts val="0"/>
              </a:spcAft>
              <a:buNone/>
            </a:pPr>
            <a:endParaRPr/>
          </a:p>
        </p:txBody>
      </p:sp>
      <p:pic>
        <p:nvPicPr>
          <p:cNvPr id="1764" name="Google Shape;1764;p118"/>
          <p:cNvPicPr preferRelativeResize="0"/>
          <p:nvPr/>
        </p:nvPicPr>
        <p:blipFill>
          <a:blip r:embed="rId3">
            <a:alphaModFix/>
          </a:blip>
          <a:stretch>
            <a:fillRect/>
          </a:stretch>
        </p:blipFill>
        <p:spPr>
          <a:xfrm>
            <a:off x="514925" y="2348250"/>
            <a:ext cx="7315199" cy="559798"/>
          </a:xfrm>
          <a:prstGeom prst="rect">
            <a:avLst/>
          </a:prstGeom>
          <a:noFill/>
          <a:ln>
            <a:noFill/>
          </a:ln>
        </p:spPr>
      </p:pic>
      <p:pic>
        <p:nvPicPr>
          <p:cNvPr id="1765" name="Google Shape;1765;p118"/>
          <p:cNvPicPr preferRelativeResize="0"/>
          <p:nvPr/>
        </p:nvPicPr>
        <p:blipFill>
          <a:blip r:embed="rId3">
            <a:alphaModFix/>
          </a:blip>
          <a:stretch>
            <a:fillRect/>
          </a:stretch>
        </p:blipFill>
        <p:spPr>
          <a:xfrm>
            <a:off x="514925" y="2996500"/>
            <a:ext cx="7315199" cy="559798"/>
          </a:xfrm>
          <a:prstGeom prst="rect">
            <a:avLst/>
          </a:prstGeom>
          <a:noFill/>
          <a:ln>
            <a:noFill/>
          </a:ln>
        </p:spPr>
      </p:pic>
      <p:pic>
        <p:nvPicPr>
          <p:cNvPr id="1766" name="Google Shape;1766;p118"/>
          <p:cNvPicPr preferRelativeResize="0"/>
          <p:nvPr/>
        </p:nvPicPr>
        <p:blipFill>
          <a:blip r:embed="rId3">
            <a:alphaModFix/>
          </a:blip>
          <a:stretch>
            <a:fillRect/>
          </a:stretch>
        </p:blipFill>
        <p:spPr>
          <a:xfrm>
            <a:off x="514925" y="3644750"/>
            <a:ext cx="7315199" cy="559798"/>
          </a:xfrm>
          <a:prstGeom prst="rect">
            <a:avLst/>
          </a:prstGeom>
          <a:noFill/>
          <a:ln>
            <a:noFill/>
          </a:ln>
        </p:spPr>
      </p:pic>
      <p:sp>
        <p:nvSpPr>
          <p:cNvPr id="1767" name="Google Shape;1767;p118"/>
          <p:cNvSpPr txBox="1"/>
          <p:nvPr/>
        </p:nvSpPr>
        <p:spPr>
          <a:xfrm>
            <a:off x="1899893" y="2428588"/>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Mexican</a:t>
            </a:r>
            <a:endParaRPr/>
          </a:p>
        </p:txBody>
      </p:sp>
      <p:sp>
        <p:nvSpPr>
          <p:cNvPr id="1768" name="Google Shape;1768;p118"/>
          <p:cNvSpPr txBox="1"/>
          <p:nvPr/>
        </p:nvSpPr>
        <p:spPr>
          <a:xfrm>
            <a:off x="1901952" y="3093988"/>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Mexican</a:t>
            </a:r>
            <a:endParaRPr/>
          </a:p>
        </p:txBody>
      </p:sp>
      <p:sp>
        <p:nvSpPr>
          <p:cNvPr id="1769" name="Google Shape;1769;p118"/>
          <p:cNvSpPr txBox="1"/>
          <p:nvPr/>
        </p:nvSpPr>
        <p:spPr>
          <a:xfrm>
            <a:off x="1901952" y="3716813"/>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Mexican</a:t>
            </a:r>
            <a:endParaRPr/>
          </a:p>
        </p:txBody>
      </p:sp>
      <p:sp>
        <p:nvSpPr>
          <p:cNvPr id="1770" name="Google Shape;1770;p118"/>
          <p:cNvSpPr txBox="1"/>
          <p:nvPr/>
        </p:nvSpPr>
        <p:spPr>
          <a:xfrm>
            <a:off x="4779493" y="2432304"/>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New York, NY</a:t>
            </a:r>
            <a:endParaRPr/>
          </a:p>
        </p:txBody>
      </p:sp>
      <p:sp>
        <p:nvSpPr>
          <p:cNvPr id="1771" name="Google Shape;1771;p118"/>
          <p:cNvSpPr txBox="1"/>
          <p:nvPr/>
        </p:nvSpPr>
        <p:spPr>
          <a:xfrm>
            <a:off x="4782312" y="3090672"/>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Denver, CO</a:t>
            </a:r>
            <a:endParaRPr/>
          </a:p>
        </p:txBody>
      </p:sp>
      <p:sp>
        <p:nvSpPr>
          <p:cNvPr id="1772" name="Google Shape;1772;p118"/>
          <p:cNvSpPr txBox="1"/>
          <p:nvPr/>
        </p:nvSpPr>
        <p:spPr>
          <a:xfrm>
            <a:off x="4782300" y="3716825"/>
            <a:ext cx="26220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Oklahoma City, OK</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1778" name="Google Shape;1778;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1779" name="Google Shape;1779;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www.yelp.com</a:t>
            </a:r>
            <a:endParaRPr>
              <a:solidFill>
                <a:schemeClr val="dk1"/>
              </a:solidFill>
            </a:endParaRPr>
          </a:p>
          <a:p>
            <a:pPr marL="0" lvl="0" indent="0" algn="l" rtl="0">
              <a:spcBef>
                <a:spcPts val="0"/>
              </a:spcBef>
              <a:spcAft>
                <a:spcPts val="0"/>
              </a:spcAft>
              <a:buNone/>
            </a:pPr>
            <a:endParaRPr/>
          </a:p>
        </p:txBody>
      </p:sp>
      <p:sp>
        <p:nvSpPr>
          <p:cNvPr id="1780" name="Google Shape;1780;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Basically, it would be nearly impossible. </a:t>
            </a:r>
            <a:endParaRPr/>
          </a:p>
        </p:txBody>
      </p:sp>
      <p:pic>
        <p:nvPicPr>
          <p:cNvPr id="1781" name="Google Shape;1781;p119"/>
          <p:cNvPicPr preferRelativeResize="0"/>
          <p:nvPr/>
        </p:nvPicPr>
        <p:blipFill>
          <a:blip r:embed="rId3">
            <a:alphaModFix/>
          </a:blip>
          <a:stretch>
            <a:fillRect/>
          </a:stretch>
        </p:blipFill>
        <p:spPr>
          <a:xfrm>
            <a:off x="514925" y="2348250"/>
            <a:ext cx="7315199" cy="559798"/>
          </a:xfrm>
          <a:prstGeom prst="rect">
            <a:avLst/>
          </a:prstGeom>
          <a:noFill/>
          <a:ln>
            <a:noFill/>
          </a:ln>
        </p:spPr>
      </p:pic>
      <p:pic>
        <p:nvPicPr>
          <p:cNvPr id="1782" name="Google Shape;1782;p119"/>
          <p:cNvPicPr preferRelativeResize="0"/>
          <p:nvPr/>
        </p:nvPicPr>
        <p:blipFill>
          <a:blip r:embed="rId3">
            <a:alphaModFix/>
          </a:blip>
          <a:stretch>
            <a:fillRect/>
          </a:stretch>
        </p:blipFill>
        <p:spPr>
          <a:xfrm>
            <a:off x="514925" y="2996500"/>
            <a:ext cx="7315199" cy="559798"/>
          </a:xfrm>
          <a:prstGeom prst="rect">
            <a:avLst/>
          </a:prstGeom>
          <a:noFill/>
          <a:ln>
            <a:noFill/>
          </a:ln>
        </p:spPr>
      </p:pic>
      <p:pic>
        <p:nvPicPr>
          <p:cNvPr id="1783" name="Google Shape;1783;p119"/>
          <p:cNvPicPr preferRelativeResize="0"/>
          <p:nvPr/>
        </p:nvPicPr>
        <p:blipFill>
          <a:blip r:embed="rId3">
            <a:alphaModFix/>
          </a:blip>
          <a:stretch>
            <a:fillRect/>
          </a:stretch>
        </p:blipFill>
        <p:spPr>
          <a:xfrm>
            <a:off x="514925" y="3644750"/>
            <a:ext cx="7315199" cy="559798"/>
          </a:xfrm>
          <a:prstGeom prst="rect">
            <a:avLst/>
          </a:prstGeom>
          <a:noFill/>
          <a:ln>
            <a:noFill/>
          </a:ln>
        </p:spPr>
      </p:pic>
      <p:sp>
        <p:nvSpPr>
          <p:cNvPr id="1784" name="Google Shape;1784;p119"/>
          <p:cNvSpPr txBox="1"/>
          <p:nvPr/>
        </p:nvSpPr>
        <p:spPr>
          <a:xfrm>
            <a:off x="1899893" y="2428588"/>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Mexican</a:t>
            </a:r>
            <a:endParaRPr/>
          </a:p>
        </p:txBody>
      </p:sp>
      <p:sp>
        <p:nvSpPr>
          <p:cNvPr id="1785" name="Google Shape;1785;p119"/>
          <p:cNvSpPr txBox="1"/>
          <p:nvPr/>
        </p:nvSpPr>
        <p:spPr>
          <a:xfrm>
            <a:off x="1901952" y="3093988"/>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Mexican</a:t>
            </a:r>
            <a:endParaRPr/>
          </a:p>
        </p:txBody>
      </p:sp>
      <p:sp>
        <p:nvSpPr>
          <p:cNvPr id="1786" name="Google Shape;1786;p119"/>
          <p:cNvSpPr txBox="1"/>
          <p:nvPr/>
        </p:nvSpPr>
        <p:spPr>
          <a:xfrm>
            <a:off x="1901952" y="3716813"/>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Mexican</a:t>
            </a:r>
            <a:endParaRPr/>
          </a:p>
        </p:txBody>
      </p:sp>
      <p:sp>
        <p:nvSpPr>
          <p:cNvPr id="1787" name="Google Shape;1787;p119"/>
          <p:cNvSpPr txBox="1"/>
          <p:nvPr/>
        </p:nvSpPr>
        <p:spPr>
          <a:xfrm>
            <a:off x="4779493" y="2432304"/>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New York, NY</a:t>
            </a:r>
            <a:endParaRPr/>
          </a:p>
        </p:txBody>
      </p:sp>
      <p:sp>
        <p:nvSpPr>
          <p:cNvPr id="1788" name="Google Shape;1788;p119"/>
          <p:cNvSpPr txBox="1"/>
          <p:nvPr/>
        </p:nvSpPr>
        <p:spPr>
          <a:xfrm>
            <a:off x="4782312" y="3090672"/>
            <a:ext cx="15711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Denver, CO</a:t>
            </a:r>
            <a:endParaRPr/>
          </a:p>
        </p:txBody>
      </p:sp>
      <p:sp>
        <p:nvSpPr>
          <p:cNvPr id="1789" name="Google Shape;1789;p119"/>
          <p:cNvSpPr txBox="1"/>
          <p:nvPr/>
        </p:nvSpPr>
        <p:spPr>
          <a:xfrm>
            <a:off x="4782300" y="3716825"/>
            <a:ext cx="26220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Oklahoma City, OK</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Thank You, Yelp!</a:t>
            </a:r>
            <a:endParaRPr>
              <a:solidFill>
                <a:schemeClr val="dk1"/>
              </a:solidFill>
            </a:endParaRPr>
          </a:p>
        </p:txBody>
      </p:sp>
      <p:sp>
        <p:nvSpPr>
          <p:cNvPr id="1795" name="Google Shape;1795;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1796" name="Google Shape;1796;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www.yelp.com</a:t>
            </a:r>
            <a:endParaRPr>
              <a:solidFill>
                <a:schemeClr val="dk1"/>
              </a:solidFill>
            </a:endParaRPr>
          </a:p>
          <a:p>
            <a:pPr marL="0" lvl="0" indent="0" algn="l" rtl="0">
              <a:spcBef>
                <a:spcPts val="0"/>
              </a:spcBef>
              <a:spcAft>
                <a:spcPts val="0"/>
              </a:spcAft>
              <a:buNone/>
            </a:pPr>
            <a:endParaRPr/>
          </a:p>
        </p:txBody>
      </p:sp>
      <p:sp>
        <p:nvSpPr>
          <p:cNvPr id="1797" name="Google Shape;1797;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000">
                <a:solidFill>
                  <a:schemeClr val="dk1"/>
                </a:solidFill>
              </a:rPr>
              <a:t>Thankfully, we can take advantage of the </a:t>
            </a:r>
            <a:r>
              <a:rPr lang="en" sz="2000">
                <a:solidFill>
                  <a:schemeClr val="dk1"/>
                </a:solidFill>
                <a:highlight>
                  <a:srgbClr val="FFFF00"/>
                </a:highlight>
              </a:rPr>
              <a:t>Yelp Fusion API</a:t>
            </a:r>
            <a:r>
              <a:rPr lang="en" sz="2000">
                <a:solidFill>
                  <a:schemeClr val="dk1"/>
                </a:solidFill>
              </a:rPr>
              <a:t> to </a:t>
            </a:r>
            <a:r>
              <a:rPr lang="en" sz="2000">
                <a:solidFill>
                  <a:schemeClr val="dk1"/>
                </a:solidFill>
                <a:highlight>
                  <a:srgbClr val="FFFF00"/>
                </a:highlight>
              </a:rPr>
              <a:t>programmatically</a:t>
            </a:r>
            <a:r>
              <a:rPr lang="en" sz="2000">
                <a:solidFill>
                  <a:schemeClr val="dk1"/>
                </a:solidFill>
              </a:rPr>
              <a:t> run our queries. (#ThankGoodnessForProgramming)</a:t>
            </a:r>
            <a:endParaRPr>
              <a:solidFill>
                <a:schemeClr val="dk1"/>
              </a:solidFill>
            </a:endParaRPr>
          </a:p>
        </p:txBody>
      </p:sp>
      <p:pic>
        <p:nvPicPr>
          <p:cNvPr id="1798" name="Google Shape;1798;p120"/>
          <p:cNvPicPr preferRelativeResize="0"/>
          <p:nvPr/>
        </p:nvPicPr>
        <p:blipFill>
          <a:blip r:embed="rId3">
            <a:alphaModFix/>
          </a:blip>
          <a:stretch>
            <a:fillRect/>
          </a:stretch>
        </p:blipFill>
        <p:spPr>
          <a:xfrm>
            <a:off x="451700" y="1560700"/>
            <a:ext cx="5503551" cy="3170051"/>
          </a:xfrm>
          <a:prstGeom prst="rect">
            <a:avLst/>
          </a:prstGeom>
          <a:noFill/>
          <a:ln w="9525" cap="flat" cmpd="sng">
            <a:solidFill>
              <a:srgbClr val="28C8E5"/>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1143000" y="490391"/>
            <a:ext cx="6858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389888" y="742950"/>
            <a:ext cx="6439662"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p:cNvSpPr txBox="1"/>
          <p:nvPr/>
        </p:nvSpPr>
        <p:spPr>
          <a:xfrm>
            <a:off x="2048762" y="2339801"/>
            <a:ext cx="5121915" cy="369332"/>
          </a:xfrm>
          <a:prstGeom prst="rect">
            <a:avLst/>
          </a:prstGeom>
          <a:noFill/>
        </p:spPr>
        <p:txBody>
          <a:bodyPr wrap="none" rtlCol="0">
            <a:spAutoFit/>
          </a:bodyPr>
          <a:lstStyle/>
          <a:p>
            <a:pPr algn="ctr"/>
            <a:r>
              <a:rPr lang="en-US" sz="1800">
                <a:solidFill>
                  <a:schemeClr val="bg1"/>
                </a:solidFill>
              </a:rPr>
              <a:t>Cool Data Project You’ve Worked on Goes Here</a:t>
            </a:r>
            <a:endParaRPr lang="en-US" sz="1800"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36998"/>
            <a:ext cx="6380212" cy="426360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634" y="2856135"/>
            <a:ext cx="2215805" cy="197008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511378"/>
            <a:ext cx="1524000" cy="1489251"/>
          </a:xfrm>
          <a:prstGeom prst="rect">
            <a:avLst/>
          </a:prstGeom>
        </p:spPr>
      </p:pic>
    </p:spTree>
    <p:extLst>
      <p:ext uri="{BB962C8B-B14F-4D97-AF65-F5344CB8AC3E}">
        <p14:creationId xmlns:p14="http://schemas.microsoft.com/office/powerpoint/2010/main" val="22016667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Thank You, Yelp!</a:t>
            </a:r>
            <a:endParaRPr>
              <a:solidFill>
                <a:schemeClr val="dk1"/>
              </a:solidFill>
            </a:endParaRPr>
          </a:p>
        </p:txBody>
      </p:sp>
      <p:sp>
        <p:nvSpPr>
          <p:cNvPr id="1804" name="Google Shape;1804;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1805" name="Google Shape;1805;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www.yelp.com</a:t>
            </a:r>
            <a:endParaRPr>
              <a:solidFill>
                <a:schemeClr val="dk1"/>
              </a:solidFill>
            </a:endParaRPr>
          </a:p>
          <a:p>
            <a:pPr marL="0" lvl="0" indent="0" algn="l" rtl="0">
              <a:spcBef>
                <a:spcPts val="0"/>
              </a:spcBef>
              <a:spcAft>
                <a:spcPts val="0"/>
              </a:spcAft>
              <a:buNone/>
            </a:pPr>
            <a:endParaRPr/>
          </a:p>
        </p:txBody>
      </p:sp>
      <p:pic>
        <p:nvPicPr>
          <p:cNvPr id="1806" name="Google Shape;1806;p121"/>
          <p:cNvPicPr preferRelativeResize="0"/>
          <p:nvPr/>
        </p:nvPicPr>
        <p:blipFill rotWithShape="1">
          <a:blip r:embed="rId3">
            <a:alphaModFix/>
          </a:blip>
          <a:srcRect/>
          <a:stretch/>
        </p:blipFill>
        <p:spPr>
          <a:xfrm>
            <a:off x="432825" y="785475"/>
            <a:ext cx="3525351" cy="3991076"/>
          </a:xfrm>
          <a:prstGeom prst="rect">
            <a:avLst/>
          </a:prstGeom>
          <a:noFill/>
          <a:ln>
            <a:noFill/>
          </a:ln>
        </p:spPr>
      </p:pic>
      <p:pic>
        <p:nvPicPr>
          <p:cNvPr id="1807" name="Google Shape;1807;p121"/>
          <p:cNvPicPr preferRelativeResize="0"/>
          <p:nvPr/>
        </p:nvPicPr>
        <p:blipFill>
          <a:blip r:embed="rId4">
            <a:alphaModFix/>
          </a:blip>
          <a:stretch>
            <a:fillRect/>
          </a:stretch>
        </p:blipFill>
        <p:spPr>
          <a:xfrm>
            <a:off x="4163025" y="1003986"/>
            <a:ext cx="3438525" cy="1085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1813" name="Google Shape;1813;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1814" name="Google Shape;1814;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chemeClr val="dk1"/>
                </a:solidFill>
              </a:rPr>
              <a:t>www.yelp.com</a:t>
            </a:r>
            <a:endParaRPr>
              <a:solidFill>
                <a:schemeClr val="dk1"/>
              </a:solidFill>
            </a:endParaRPr>
          </a:p>
          <a:p>
            <a:pPr marL="0" lvl="0" indent="0" algn="l" rtl="0">
              <a:spcBef>
                <a:spcPts val="0"/>
              </a:spcBef>
              <a:spcAft>
                <a:spcPts val="0"/>
              </a:spcAft>
              <a:buNone/>
            </a:pPr>
            <a:endParaRPr/>
          </a:p>
        </p:txBody>
      </p:sp>
      <p:sp>
        <p:nvSpPr>
          <p:cNvPr id="1815" name="Google Shape;1815;p12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will build a Python script to randomly select over 700 zip codes from the U.S. Census, and then acquire review data from the top 20 Mexican and Italian restaurants for each zip code using the Yelp API.</a:t>
            </a:r>
            <a:endParaRPr/>
          </a:p>
        </p:txBody>
      </p:sp>
      <p:pic>
        <p:nvPicPr>
          <p:cNvPr id="1816" name="Google Shape;1816;p122"/>
          <p:cNvPicPr preferRelativeResize="0"/>
          <p:nvPr/>
        </p:nvPicPr>
        <p:blipFill>
          <a:blip r:embed="rId3">
            <a:alphaModFix/>
          </a:blip>
          <a:stretch>
            <a:fillRect/>
          </a:stretch>
        </p:blipFill>
        <p:spPr>
          <a:xfrm>
            <a:off x="5177000" y="2954050"/>
            <a:ext cx="3502151" cy="1828799"/>
          </a:xfrm>
          <a:prstGeom prst="rect">
            <a:avLst/>
          </a:prstGeom>
          <a:noFill/>
          <a:ln w="9525" cap="flat" cmpd="sng">
            <a:solidFill>
              <a:srgbClr val="28C8E5"/>
            </a:solidFill>
            <a:prstDash val="solid"/>
            <a:round/>
            <a:headEnd type="none" w="sm" len="sm"/>
            <a:tailEnd type="none" w="sm" len="sm"/>
          </a:ln>
        </p:spPr>
      </p:pic>
      <p:sp>
        <p:nvSpPr>
          <p:cNvPr id="1817" name="Google Shape;1817;p122"/>
          <p:cNvSpPr/>
          <p:nvPr/>
        </p:nvSpPr>
        <p:spPr>
          <a:xfrm rot="5400000">
            <a:off x="6129850" y="1702125"/>
            <a:ext cx="518700" cy="2356800"/>
          </a:xfrm>
          <a:prstGeom prst="bentArrow">
            <a:avLst>
              <a:gd name="adj1" fmla="val 25000"/>
              <a:gd name="adj2" fmla="val 25000"/>
              <a:gd name="adj3" fmla="val 25000"/>
              <a:gd name="adj4" fmla="val 43750"/>
            </a:avLst>
          </a:prstGeom>
          <a:solidFill>
            <a:srgbClr val="FFFF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1818" name="Google Shape;1818;p122"/>
          <p:cNvPicPr preferRelativeResize="0"/>
          <p:nvPr/>
        </p:nvPicPr>
        <p:blipFill>
          <a:blip r:embed="rId4">
            <a:alphaModFix/>
          </a:blip>
          <a:stretch>
            <a:fillRect/>
          </a:stretch>
        </p:blipFill>
        <p:spPr>
          <a:xfrm>
            <a:off x="5210800" y="1962813"/>
            <a:ext cx="1371600" cy="658368"/>
          </a:xfrm>
          <a:prstGeom prst="rect">
            <a:avLst/>
          </a:prstGeom>
          <a:noFill/>
          <a:ln>
            <a:noFill/>
          </a:ln>
        </p:spPr>
      </p:pic>
      <p:graphicFrame>
        <p:nvGraphicFramePr>
          <p:cNvPr id="1819" name="Google Shape;1819;p122"/>
          <p:cNvGraphicFramePr/>
          <p:nvPr/>
        </p:nvGraphicFramePr>
        <p:xfrm>
          <a:off x="356625" y="3931920"/>
          <a:ext cx="1457150" cy="902475"/>
        </p:xfrm>
        <a:graphic>
          <a:graphicData uri="http://schemas.openxmlformats.org/drawingml/2006/table">
            <a:tbl>
              <a:tblPr>
                <a:noFill/>
                <a:tableStyleId>{40D12380-B650-4FCC-8426-696EDC3700B5}</a:tableStyleId>
              </a:tblPr>
              <a:tblGrid>
                <a:gridCol w="728575">
                  <a:extLst>
                    <a:ext uri="{9D8B030D-6E8A-4147-A177-3AD203B41FA5}">
                      <a16:colId xmlns:a16="http://schemas.microsoft.com/office/drawing/2014/main" val="20000"/>
                    </a:ext>
                  </a:extLst>
                </a:gridCol>
                <a:gridCol w="728575">
                  <a:extLst>
                    <a:ext uri="{9D8B030D-6E8A-4147-A177-3AD203B41FA5}">
                      <a16:colId xmlns:a16="http://schemas.microsoft.com/office/drawing/2014/main" val="20001"/>
                    </a:ext>
                  </a:extLst>
                </a:gridCol>
              </a:tblGrid>
              <a:tr h="130625">
                <a:tc gridSpan="2">
                  <a:txBody>
                    <a:bodyPr/>
                    <a:lstStyle/>
                    <a:p>
                      <a:pPr marL="0" lvl="0" indent="0" algn="ctr" rtl="0">
                        <a:spcBef>
                          <a:spcPts val="0"/>
                        </a:spcBef>
                        <a:spcAft>
                          <a:spcPts val="0"/>
                        </a:spcAft>
                        <a:buNone/>
                      </a:pPr>
                      <a:r>
                        <a:rPr lang="en" sz="600" b="1">
                          <a:solidFill>
                            <a:srgbClr val="FFFFFF"/>
                          </a:solidFill>
                        </a:rPr>
                        <a:t>68007</a:t>
                      </a:r>
                      <a:endParaRPr sz="6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30625">
                <a:tc>
                  <a:txBody>
                    <a:bodyPr/>
                    <a:lstStyle/>
                    <a:p>
                      <a:pPr marL="0" lvl="0" indent="0" algn="l" rtl="0">
                        <a:spcBef>
                          <a:spcPts val="0"/>
                        </a:spcBef>
                        <a:spcAft>
                          <a:spcPts val="0"/>
                        </a:spcAft>
                        <a:buNone/>
                      </a:pPr>
                      <a:r>
                        <a:rPr lang="en" sz="600" b="1"/>
                        <a:t>Italian </a:t>
                      </a:r>
                      <a:endParaRPr sz="600" b="1"/>
                    </a:p>
                  </a:txBody>
                  <a:tcPr marL="182875" marR="91425" marT="18275" marB="0"/>
                </a:tc>
                <a:tc>
                  <a:txBody>
                    <a:bodyPr/>
                    <a:lstStyle/>
                    <a:p>
                      <a:pPr marL="0" lvl="0" indent="0" algn="l" rtl="0">
                        <a:spcBef>
                          <a:spcPts val="0"/>
                        </a:spcBef>
                        <a:spcAft>
                          <a:spcPts val="0"/>
                        </a:spcAft>
                        <a:buNone/>
                      </a:pPr>
                      <a:r>
                        <a:rPr lang="en" sz="600" b="1"/>
                        <a:t>Mexican </a:t>
                      </a:r>
                      <a:endParaRPr sz="600" b="1"/>
                    </a:p>
                  </a:txBody>
                  <a:tcPr marL="182875" marR="91425" marT="18275" marB="0">
                    <a:solidFill>
                      <a:srgbClr val="28C8E5"/>
                    </a:solidFill>
                  </a:tcPr>
                </a:tc>
                <a:extLst>
                  <a:ext uri="{0D108BD9-81ED-4DB2-BD59-A6C34878D82A}">
                    <a16:rowId xmlns:a16="http://schemas.microsoft.com/office/drawing/2014/main" val="10001"/>
                  </a:ext>
                </a:extLst>
              </a:tr>
              <a:tr h="1187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2"/>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3"/>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4"/>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5"/>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graphicFrame>
        <p:nvGraphicFramePr>
          <p:cNvPr id="1820" name="Google Shape;1820;p122"/>
          <p:cNvGraphicFramePr/>
          <p:nvPr/>
        </p:nvGraphicFramePr>
        <p:xfrm>
          <a:off x="1877988" y="3931920"/>
          <a:ext cx="1457150" cy="902475"/>
        </p:xfrm>
        <a:graphic>
          <a:graphicData uri="http://schemas.openxmlformats.org/drawingml/2006/table">
            <a:tbl>
              <a:tblPr>
                <a:noFill/>
                <a:tableStyleId>{40D12380-B650-4FCC-8426-696EDC3700B5}</a:tableStyleId>
              </a:tblPr>
              <a:tblGrid>
                <a:gridCol w="728575">
                  <a:extLst>
                    <a:ext uri="{9D8B030D-6E8A-4147-A177-3AD203B41FA5}">
                      <a16:colId xmlns:a16="http://schemas.microsoft.com/office/drawing/2014/main" val="20000"/>
                    </a:ext>
                  </a:extLst>
                </a:gridCol>
                <a:gridCol w="728575">
                  <a:extLst>
                    <a:ext uri="{9D8B030D-6E8A-4147-A177-3AD203B41FA5}">
                      <a16:colId xmlns:a16="http://schemas.microsoft.com/office/drawing/2014/main" val="20001"/>
                    </a:ext>
                  </a:extLst>
                </a:gridCol>
              </a:tblGrid>
              <a:tr h="130625">
                <a:tc gridSpan="2">
                  <a:txBody>
                    <a:bodyPr/>
                    <a:lstStyle/>
                    <a:p>
                      <a:pPr marL="0" lvl="0" indent="0" algn="ctr" rtl="0">
                        <a:spcBef>
                          <a:spcPts val="0"/>
                        </a:spcBef>
                        <a:spcAft>
                          <a:spcPts val="0"/>
                        </a:spcAft>
                        <a:buNone/>
                      </a:pPr>
                      <a:r>
                        <a:rPr lang="en" sz="600" b="1">
                          <a:solidFill>
                            <a:srgbClr val="FFFFFF"/>
                          </a:solidFill>
                        </a:rPr>
                        <a:t>22434</a:t>
                      </a:r>
                      <a:endParaRPr sz="6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30625">
                <a:tc>
                  <a:txBody>
                    <a:bodyPr/>
                    <a:lstStyle/>
                    <a:p>
                      <a:pPr marL="0" lvl="0" indent="0" algn="l" rtl="0">
                        <a:spcBef>
                          <a:spcPts val="0"/>
                        </a:spcBef>
                        <a:spcAft>
                          <a:spcPts val="0"/>
                        </a:spcAft>
                        <a:buNone/>
                      </a:pPr>
                      <a:r>
                        <a:rPr lang="en" sz="600" b="1"/>
                        <a:t>Italian </a:t>
                      </a:r>
                      <a:endParaRPr sz="600" b="1"/>
                    </a:p>
                  </a:txBody>
                  <a:tcPr marL="182875" marR="91425" marT="18275" marB="0"/>
                </a:tc>
                <a:tc>
                  <a:txBody>
                    <a:bodyPr/>
                    <a:lstStyle/>
                    <a:p>
                      <a:pPr marL="0" lvl="0" indent="0" algn="l" rtl="0">
                        <a:spcBef>
                          <a:spcPts val="0"/>
                        </a:spcBef>
                        <a:spcAft>
                          <a:spcPts val="0"/>
                        </a:spcAft>
                        <a:buNone/>
                      </a:pPr>
                      <a:r>
                        <a:rPr lang="en" sz="600" b="1"/>
                        <a:t>Mexican </a:t>
                      </a:r>
                      <a:endParaRPr sz="600" b="1"/>
                    </a:p>
                  </a:txBody>
                  <a:tcPr marL="182875" marR="91425" marT="18275" marB="0">
                    <a:solidFill>
                      <a:srgbClr val="28C8E5"/>
                    </a:solidFill>
                  </a:tcPr>
                </a:tc>
                <a:extLst>
                  <a:ext uri="{0D108BD9-81ED-4DB2-BD59-A6C34878D82A}">
                    <a16:rowId xmlns:a16="http://schemas.microsoft.com/office/drawing/2014/main" val="10001"/>
                  </a:ext>
                </a:extLst>
              </a:tr>
              <a:tr h="1187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2"/>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3"/>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4"/>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5"/>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graphicFrame>
        <p:nvGraphicFramePr>
          <p:cNvPr id="1821" name="Google Shape;1821;p122"/>
          <p:cNvGraphicFramePr/>
          <p:nvPr/>
        </p:nvGraphicFramePr>
        <p:xfrm>
          <a:off x="3399350" y="3931920"/>
          <a:ext cx="1457150" cy="902475"/>
        </p:xfrm>
        <a:graphic>
          <a:graphicData uri="http://schemas.openxmlformats.org/drawingml/2006/table">
            <a:tbl>
              <a:tblPr>
                <a:noFill/>
                <a:tableStyleId>{40D12380-B650-4FCC-8426-696EDC3700B5}</a:tableStyleId>
              </a:tblPr>
              <a:tblGrid>
                <a:gridCol w="728575">
                  <a:extLst>
                    <a:ext uri="{9D8B030D-6E8A-4147-A177-3AD203B41FA5}">
                      <a16:colId xmlns:a16="http://schemas.microsoft.com/office/drawing/2014/main" val="20000"/>
                    </a:ext>
                  </a:extLst>
                </a:gridCol>
                <a:gridCol w="728575">
                  <a:extLst>
                    <a:ext uri="{9D8B030D-6E8A-4147-A177-3AD203B41FA5}">
                      <a16:colId xmlns:a16="http://schemas.microsoft.com/office/drawing/2014/main" val="20001"/>
                    </a:ext>
                  </a:extLst>
                </a:gridCol>
              </a:tblGrid>
              <a:tr h="130625">
                <a:tc gridSpan="2">
                  <a:txBody>
                    <a:bodyPr/>
                    <a:lstStyle/>
                    <a:p>
                      <a:pPr marL="0" lvl="0" indent="0" algn="ctr" rtl="0">
                        <a:spcBef>
                          <a:spcPts val="0"/>
                        </a:spcBef>
                        <a:spcAft>
                          <a:spcPts val="0"/>
                        </a:spcAft>
                        <a:buNone/>
                      </a:pPr>
                      <a:r>
                        <a:rPr lang="en" sz="600" b="1">
                          <a:solidFill>
                            <a:srgbClr val="FFFFFF"/>
                          </a:solidFill>
                        </a:rPr>
                        <a:t>30301</a:t>
                      </a:r>
                      <a:endParaRPr sz="6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30625">
                <a:tc>
                  <a:txBody>
                    <a:bodyPr/>
                    <a:lstStyle/>
                    <a:p>
                      <a:pPr marL="0" lvl="0" indent="0" algn="l" rtl="0">
                        <a:spcBef>
                          <a:spcPts val="0"/>
                        </a:spcBef>
                        <a:spcAft>
                          <a:spcPts val="0"/>
                        </a:spcAft>
                        <a:buNone/>
                      </a:pPr>
                      <a:r>
                        <a:rPr lang="en" sz="600" b="1"/>
                        <a:t>Italian </a:t>
                      </a:r>
                      <a:endParaRPr sz="600" b="1"/>
                    </a:p>
                  </a:txBody>
                  <a:tcPr marL="182875" marR="91425" marT="18275" marB="0"/>
                </a:tc>
                <a:tc>
                  <a:txBody>
                    <a:bodyPr/>
                    <a:lstStyle/>
                    <a:p>
                      <a:pPr marL="0" lvl="0" indent="0" algn="l" rtl="0">
                        <a:spcBef>
                          <a:spcPts val="0"/>
                        </a:spcBef>
                        <a:spcAft>
                          <a:spcPts val="0"/>
                        </a:spcAft>
                        <a:buNone/>
                      </a:pPr>
                      <a:r>
                        <a:rPr lang="en" sz="600" b="1"/>
                        <a:t>Mexican </a:t>
                      </a:r>
                      <a:endParaRPr sz="600" b="1"/>
                    </a:p>
                  </a:txBody>
                  <a:tcPr marL="182875" marR="91425" marT="18275" marB="0">
                    <a:solidFill>
                      <a:srgbClr val="28C8E5"/>
                    </a:solidFill>
                  </a:tcPr>
                </a:tc>
                <a:extLst>
                  <a:ext uri="{0D108BD9-81ED-4DB2-BD59-A6C34878D82A}">
                    <a16:rowId xmlns:a16="http://schemas.microsoft.com/office/drawing/2014/main" val="10001"/>
                  </a:ext>
                </a:extLst>
              </a:tr>
              <a:tr h="1187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2"/>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3"/>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4"/>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5"/>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graphicFrame>
        <p:nvGraphicFramePr>
          <p:cNvPr id="1822" name="Google Shape;1822;p122"/>
          <p:cNvGraphicFramePr/>
          <p:nvPr/>
        </p:nvGraphicFramePr>
        <p:xfrm>
          <a:off x="356625" y="2978745"/>
          <a:ext cx="1457150" cy="902475"/>
        </p:xfrm>
        <a:graphic>
          <a:graphicData uri="http://schemas.openxmlformats.org/drawingml/2006/table">
            <a:tbl>
              <a:tblPr>
                <a:noFill/>
                <a:tableStyleId>{40D12380-B650-4FCC-8426-696EDC3700B5}</a:tableStyleId>
              </a:tblPr>
              <a:tblGrid>
                <a:gridCol w="728575">
                  <a:extLst>
                    <a:ext uri="{9D8B030D-6E8A-4147-A177-3AD203B41FA5}">
                      <a16:colId xmlns:a16="http://schemas.microsoft.com/office/drawing/2014/main" val="20000"/>
                    </a:ext>
                  </a:extLst>
                </a:gridCol>
                <a:gridCol w="728575">
                  <a:extLst>
                    <a:ext uri="{9D8B030D-6E8A-4147-A177-3AD203B41FA5}">
                      <a16:colId xmlns:a16="http://schemas.microsoft.com/office/drawing/2014/main" val="20001"/>
                    </a:ext>
                  </a:extLst>
                </a:gridCol>
              </a:tblGrid>
              <a:tr h="130625">
                <a:tc gridSpan="2">
                  <a:txBody>
                    <a:bodyPr/>
                    <a:lstStyle/>
                    <a:p>
                      <a:pPr marL="0" lvl="0" indent="0" algn="ctr" rtl="0">
                        <a:spcBef>
                          <a:spcPts val="0"/>
                        </a:spcBef>
                        <a:spcAft>
                          <a:spcPts val="0"/>
                        </a:spcAft>
                        <a:buNone/>
                      </a:pPr>
                      <a:r>
                        <a:rPr lang="en" sz="600" b="1">
                          <a:solidFill>
                            <a:srgbClr val="FFFFFF"/>
                          </a:solidFill>
                        </a:rPr>
                        <a:t>11101</a:t>
                      </a:r>
                      <a:endParaRPr sz="6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30625">
                <a:tc>
                  <a:txBody>
                    <a:bodyPr/>
                    <a:lstStyle/>
                    <a:p>
                      <a:pPr marL="0" lvl="0" indent="0" algn="l" rtl="0">
                        <a:spcBef>
                          <a:spcPts val="0"/>
                        </a:spcBef>
                        <a:spcAft>
                          <a:spcPts val="0"/>
                        </a:spcAft>
                        <a:buNone/>
                      </a:pPr>
                      <a:r>
                        <a:rPr lang="en" sz="600" b="1"/>
                        <a:t>Italian </a:t>
                      </a:r>
                      <a:endParaRPr sz="600" b="1"/>
                    </a:p>
                  </a:txBody>
                  <a:tcPr marL="182875" marR="91425" marT="18275" marB="0"/>
                </a:tc>
                <a:tc>
                  <a:txBody>
                    <a:bodyPr/>
                    <a:lstStyle/>
                    <a:p>
                      <a:pPr marL="0" lvl="0" indent="0" algn="l" rtl="0">
                        <a:spcBef>
                          <a:spcPts val="0"/>
                        </a:spcBef>
                        <a:spcAft>
                          <a:spcPts val="0"/>
                        </a:spcAft>
                        <a:buNone/>
                      </a:pPr>
                      <a:r>
                        <a:rPr lang="en" sz="600" b="1"/>
                        <a:t>Mexican </a:t>
                      </a:r>
                      <a:endParaRPr sz="600" b="1"/>
                    </a:p>
                  </a:txBody>
                  <a:tcPr marL="182875" marR="91425" marT="18275" marB="0">
                    <a:solidFill>
                      <a:srgbClr val="28C8E5"/>
                    </a:solidFill>
                  </a:tcPr>
                </a:tc>
                <a:extLst>
                  <a:ext uri="{0D108BD9-81ED-4DB2-BD59-A6C34878D82A}">
                    <a16:rowId xmlns:a16="http://schemas.microsoft.com/office/drawing/2014/main" val="10001"/>
                  </a:ext>
                </a:extLst>
              </a:tr>
              <a:tr h="1187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2"/>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3"/>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4"/>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5"/>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graphicFrame>
        <p:nvGraphicFramePr>
          <p:cNvPr id="1823" name="Google Shape;1823;p122"/>
          <p:cNvGraphicFramePr/>
          <p:nvPr/>
        </p:nvGraphicFramePr>
        <p:xfrm>
          <a:off x="1878000" y="2978745"/>
          <a:ext cx="1457150" cy="902475"/>
        </p:xfrm>
        <a:graphic>
          <a:graphicData uri="http://schemas.openxmlformats.org/drawingml/2006/table">
            <a:tbl>
              <a:tblPr>
                <a:noFill/>
                <a:tableStyleId>{40D12380-B650-4FCC-8426-696EDC3700B5}</a:tableStyleId>
              </a:tblPr>
              <a:tblGrid>
                <a:gridCol w="728575">
                  <a:extLst>
                    <a:ext uri="{9D8B030D-6E8A-4147-A177-3AD203B41FA5}">
                      <a16:colId xmlns:a16="http://schemas.microsoft.com/office/drawing/2014/main" val="20000"/>
                    </a:ext>
                  </a:extLst>
                </a:gridCol>
                <a:gridCol w="728575">
                  <a:extLst>
                    <a:ext uri="{9D8B030D-6E8A-4147-A177-3AD203B41FA5}">
                      <a16:colId xmlns:a16="http://schemas.microsoft.com/office/drawing/2014/main" val="20001"/>
                    </a:ext>
                  </a:extLst>
                </a:gridCol>
              </a:tblGrid>
              <a:tr h="130625">
                <a:tc gridSpan="2">
                  <a:txBody>
                    <a:bodyPr/>
                    <a:lstStyle/>
                    <a:p>
                      <a:pPr marL="0" lvl="0" indent="0" algn="ctr" rtl="0">
                        <a:spcBef>
                          <a:spcPts val="0"/>
                        </a:spcBef>
                        <a:spcAft>
                          <a:spcPts val="0"/>
                        </a:spcAft>
                        <a:buNone/>
                      </a:pPr>
                      <a:r>
                        <a:rPr lang="en" sz="600" b="1">
                          <a:solidFill>
                            <a:srgbClr val="FFFFFF"/>
                          </a:solidFill>
                        </a:rPr>
                        <a:t>07360</a:t>
                      </a:r>
                      <a:endParaRPr sz="6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30625">
                <a:tc>
                  <a:txBody>
                    <a:bodyPr/>
                    <a:lstStyle/>
                    <a:p>
                      <a:pPr marL="0" lvl="0" indent="0" algn="l" rtl="0">
                        <a:spcBef>
                          <a:spcPts val="0"/>
                        </a:spcBef>
                        <a:spcAft>
                          <a:spcPts val="0"/>
                        </a:spcAft>
                        <a:buNone/>
                      </a:pPr>
                      <a:r>
                        <a:rPr lang="en" sz="600" b="1"/>
                        <a:t>Italian </a:t>
                      </a:r>
                      <a:endParaRPr sz="600" b="1"/>
                    </a:p>
                  </a:txBody>
                  <a:tcPr marL="182875" marR="91425" marT="18275" marB="0"/>
                </a:tc>
                <a:tc>
                  <a:txBody>
                    <a:bodyPr/>
                    <a:lstStyle/>
                    <a:p>
                      <a:pPr marL="0" lvl="0" indent="0" algn="l" rtl="0">
                        <a:spcBef>
                          <a:spcPts val="0"/>
                        </a:spcBef>
                        <a:spcAft>
                          <a:spcPts val="0"/>
                        </a:spcAft>
                        <a:buNone/>
                      </a:pPr>
                      <a:r>
                        <a:rPr lang="en" sz="600" b="1"/>
                        <a:t>Mexican </a:t>
                      </a:r>
                      <a:endParaRPr sz="600" b="1"/>
                    </a:p>
                  </a:txBody>
                  <a:tcPr marL="182875" marR="91425" marT="18275" marB="0">
                    <a:solidFill>
                      <a:srgbClr val="28C8E5"/>
                    </a:solidFill>
                  </a:tcPr>
                </a:tc>
                <a:extLst>
                  <a:ext uri="{0D108BD9-81ED-4DB2-BD59-A6C34878D82A}">
                    <a16:rowId xmlns:a16="http://schemas.microsoft.com/office/drawing/2014/main" val="10001"/>
                  </a:ext>
                </a:extLst>
              </a:tr>
              <a:tr h="1187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2"/>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3"/>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4"/>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5"/>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graphicFrame>
        <p:nvGraphicFramePr>
          <p:cNvPr id="1824" name="Google Shape;1824;p122"/>
          <p:cNvGraphicFramePr/>
          <p:nvPr/>
        </p:nvGraphicFramePr>
        <p:xfrm>
          <a:off x="3399375" y="2978745"/>
          <a:ext cx="1457150" cy="902475"/>
        </p:xfrm>
        <a:graphic>
          <a:graphicData uri="http://schemas.openxmlformats.org/drawingml/2006/table">
            <a:tbl>
              <a:tblPr>
                <a:noFill/>
                <a:tableStyleId>{40D12380-B650-4FCC-8426-696EDC3700B5}</a:tableStyleId>
              </a:tblPr>
              <a:tblGrid>
                <a:gridCol w="728575">
                  <a:extLst>
                    <a:ext uri="{9D8B030D-6E8A-4147-A177-3AD203B41FA5}">
                      <a16:colId xmlns:a16="http://schemas.microsoft.com/office/drawing/2014/main" val="20000"/>
                    </a:ext>
                  </a:extLst>
                </a:gridCol>
                <a:gridCol w="728575">
                  <a:extLst>
                    <a:ext uri="{9D8B030D-6E8A-4147-A177-3AD203B41FA5}">
                      <a16:colId xmlns:a16="http://schemas.microsoft.com/office/drawing/2014/main" val="20001"/>
                    </a:ext>
                  </a:extLst>
                </a:gridCol>
              </a:tblGrid>
              <a:tr h="130625">
                <a:tc gridSpan="2">
                  <a:txBody>
                    <a:bodyPr/>
                    <a:lstStyle/>
                    <a:p>
                      <a:pPr marL="0" lvl="0" indent="0" algn="ctr" rtl="0">
                        <a:spcBef>
                          <a:spcPts val="0"/>
                        </a:spcBef>
                        <a:spcAft>
                          <a:spcPts val="0"/>
                        </a:spcAft>
                        <a:buNone/>
                      </a:pPr>
                      <a:r>
                        <a:rPr lang="en" sz="600" b="1">
                          <a:solidFill>
                            <a:srgbClr val="FFFFFF"/>
                          </a:solidFill>
                        </a:rPr>
                        <a:t>20001</a:t>
                      </a:r>
                      <a:endParaRPr sz="600" b="1">
                        <a:solidFill>
                          <a:srgbClr val="FFFFFF"/>
                        </a:solidFill>
                      </a:endParaRPr>
                    </a:p>
                  </a:txBody>
                  <a:tcPr marL="91425" marR="91425" marT="18275" marB="0">
                    <a:solidFill>
                      <a:srgbClr val="333333"/>
                    </a:solidFill>
                  </a:tcPr>
                </a:tc>
                <a:tc hMerge="1">
                  <a:txBody>
                    <a:bodyPr/>
                    <a:lstStyle/>
                    <a:p>
                      <a:endParaRPr lang="en-US"/>
                    </a:p>
                  </a:txBody>
                  <a:tcPr/>
                </a:tc>
                <a:extLst>
                  <a:ext uri="{0D108BD9-81ED-4DB2-BD59-A6C34878D82A}">
                    <a16:rowId xmlns:a16="http://schemas.microsoft.com/office/drawing/2014/main" val="10000"/>
                  </a:ext>
                </a:extLst>
              </a:tr>
              <a:tr h="130625">
                <a:tc>
                  <a:txBody>
                    <a:bodyPr/>
                    <a:lstStyle/>
                    <a:p>
                      <a:pPr marL="0" lvl="0" indent="0" algn="l" rtl="0">
                        <a:spcBef>
                          <a:spcPts val="0"/>
                        </a:spcBef>
                        <a:spcAft>
                          <a:spcPts val="0"/>
                        </a:spcAft>
                        <a:buNone/>
                      </a:pPr>
                      <a:r>
                        <a:rPr lang="en" sz="600" b="1"/>
                        <a:t>Italian </a:t>
                      </a:r>
                      <a:endParaRPr sz="600" b="1"/>
                    </a:p>
                  </a:txBody>
                  <a:tcPr marL="182875" marR="91425" marT="18275" marB="0"/>
                </a:tc>
                <a:tc>
                  <a:txBody>
                    <a:bodyPr/>
                    <a:lstStyle/>
                    <a:p>
                      <a:pPr marL="0" lvl="0" indent="0" algn="l" rtl="0">
                        <a:spcBef>
                          <a:spcPts val="0"/>
                        </a:spcBef>
                        <a:spcAft>
                          <a:spcPts val="0"/>
                        </a:spcAft>
                        <a:buNone/>
                      </a:pPr>
                      <a:r>
                        <a:rPr lang="en" sz="600" b="1"/>
                        <a:t>Mexican </a:t>
                      </a:r>
                      <a:endParaRPr sz="600" b="1"/>
                    </a:p>
                  </a:txBody>
                  <a:tcPr marL="182875" marR="91425" marT="18275" marB="0">
                    <a:solidFill>
                      <a:srgbClr val="28C8E5"/>
                    </a:solidFill>
                  </a:tcPr>
                </a:tc>
                <a:extLst>
                  <a:ext uri="{0D108BD9-81ED-4DB2-BD59-A6C34878D82A}">
                    <a16:rowId xmlns:a16="http://schemas.microsoft.com/office/drawing/2014/main" val="10001"/>
                  </a:ext>
                </a:extLst>
              </a:tr>
              <a:tr h="1187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2"/>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3"/>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4"/>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5"/>
                  </a:ext>
                </a:extLst>
              </a:tr>
              <a:tr h="130625">
                <a:tc>
                  <a:txBody>
                    <a:bodyPr/>
                    <a:lstStyle/>
                    <a:p>
                      <a:pPr marL="0" lvl="0" indent="0" algn="l" rtl="0">
                        <a:spcBef>
                          <a:spcPts val="0"/>
                        </a:spcBef>
                        <a:spcAft>
                          <a:spcPts val="0"/>
                        </a:spcAft>
                        <a:buNone/>
                      </a:pPr>
                      <a:r>
                        <a:rPr lang="en" sz="600"/>
                        <a:t>Restaurant</a:t>
                      </a:r>
                      <a:endParaRPr sz="600"/>
                    </a:p>
                  </a:txBody>
                  <a:tcPr marL="182875" marR="91425" marT="18275" marB="0"/>
                </a:tc>
                <a:tc>
                  <a:txBody>
                    <a:bodyPr/>
                    <a:lstStyle/>
                    <a:p>
                      <a:pPr marL="0" lvl="0" indent="0" algn="l" rtl="0">
                        <a:spcBef>
                          <a:spcPts val="0"/>
                        </a:spcBef>
                        <a:spcAft>
                          <a:spcPts val="0"/>
                        </a:spcAft>
                        <a:buNone/>
                      </a:pPr>
                      <a:r>
                        <a:rPr lang="en" sz="600"/>
                        <a:t>Restaurant</a:t>
                      </a:r>
                      <a:endParaRPr sz="600"/>
                    </a:p>
                  </a:txBody>
                  <a:tcPr marL="182875" marR="91425" marT="18275" marB="0">
                    <a:solidFill>
                      <a:srgbClr val="EEF7F8"/>
                    </a:solidFill>
                  </a:tcPr>
                </a:tc>
                <a:extLst>
                  <a:ext uri="{0D108BD9-81ED-4DB2-BD59-A6C34878D82A}">
                    <a16:rowId xmlns:a16="http://schemas.microsoft.com/office/drawing/2014/main" val="10006"/>
                  </a:ext>
                </a:extLst>
              </a:tr>
            </a:tbl>
          </a:graphicData>
        </a:graphic>
      </p:graphicFrame>
      <p:pic>
        <p:nvPicPr>
          <p:cNvPr id="1825" name="Google Shape;1825;p122"/>
          <p:cNvPicPr preferRelativeResize="0"/>
          <p:nvPr/>
        </p:nvPicPr>
        <p:blipFill>
          <a:blip r:embed="rId5">
            <a:alphaModFix/>
          </a:blip>
          <a:stretch>
            <a:fillRect/>
          </a:stretch>
        </p:blipFill>
        <p:spPr>
          <a:xfrm>
            <a:off x="1975800" y="1707424"/>
            <a:ext cx="1261549" cy="12206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12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5: Retrieve the Data</a:t>
            </a:r>
            <a:endParaRPr/>
          </a:p>
        </p:txBody>
      </p:sp>
      <p:sp>
        <p:nvSpPr>
          <p:cNvPr id="1831" name="Google Shape;1831;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1832" name="Google Shape;1832;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Pulling with Python</a:t>
            </a:r>
            <a:endParaRPr/>
          </a:p>
        </p:txBody>
      </p:sp>
      <p:sp>
        <p:nvSpPr>
          <p:cNvPr id="1838" name="Google Shape;1838;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73</a:t>
            </a:fld>
            <a:endParaRPr/>
          </a:p>
        </p:txBody>
      </p:sp>
      <p:sp>
        <p:nvSpPr>
          <p:cNvPr id="1839" name="Google Shape;1839;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40" name="Google Shape;1840;p124"/>
          <p:cNvSpPr/>
          <p:nvPr/>
        </p:nvSpPr>
        <p:spPr>
          <a:xfrm>
            <a:off x="3429825" y="887625"/>
            <a:ext cx="1645800" cy="1645800"/>
          </a:xfrm>
          <a:prstGeom prst="ellipse">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841" name="Google Shape;1841;p124"/>
          <p:cNvSpPr/>
          <p:nvPr/>
        </p:nvSpPr>
        <p:spPr>
          <a:xfrm rot="8100000" flipH="1">
            <a:off x="3452554" y="2198386"/>
            <a:ext cx="450144" cy="417476"/>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24"/>
          <p:cNvSpPr/>
          <p:nvPr/>
        </p:nvSpPr>
        <p:spPr>
          <a:xfrm>
            <a:off x="2437925" y="2441448"/>
            <a:ext cx="1645800" cy="1645800"/>
          </a:xfrm>
          <a:prstGeom prst="ellipse">
            <a:avLst/>
          </a:prstGeom>
          <a:solidFill>
            <a:srgbClr val="C9DA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843" name="Google Shape;1843;p124"/>
          <p:cNvSpPr/>
          <p:nvPr/>
        </p:nvSpPr>
        <p:spPr>
          <a:xfrm flipH="1">
            <a:off x="3871617" y="2999425"/>
            <a:ext cx="829500" cy="4173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4"/>
          <p:cNvSpPr/>
          <p:nvPr/>
        </p:nvSpPr>
        <p:spPr>
          <a:xfrm>
            <a:off x="4494125" y="2443525"/>
            <a:ext cx="1645800" cy="1645800"/>
          </a:xfrm>
          <a:prstGeom prst="ellipse">
            <a:avLst/>
          </a:prstGeom>
          <a:solidFill>
            <a:srgbClr val="EAD1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845" name="Google Shape;1845;p124"/>
          <p:cNvSpPr/>
          <p:nvPr/>
        </p:nvSpPr>
        <p:spPr>
          <a:xfrm rot="2700000">
            <a:off x="4643454" y="2284161"/>
            <a:ext cx="450144" cy="417476"/>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4"/>
          <p:cNvSpPr txBox="1"/>
          <p:nvPr/>
        </p:nvSpPr>
        <p:spPr>
          <a:xfrm>
            <a:off x="3429925" y="1313875"/>
            <a:ext cx="16458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Randomly </a:t>
            </a:r>
            <a:br>
              <a:rPr lang="en">
                <a:latin typeface="Roboto"/>
                <a:ea typeface="Roboto"/>
                <a:cs typeface="Roboto"/>
                <a:sym typeface="Roboto"/>
              </a:rPr>
            </a:br>
            <a:r>
              <a:rPr lang="en">
                <a:latin typeface="Roboto"/>
                <a:ea typeface="Roboto"/>
                <a:cs typeface="Roboto"/>
                <a:sym typeface="Roboto"/>
              </a:rPr>
              <a:t>Select a </a:t>
            </a:r>
            <a:br>
              <a:rPr lang="en">
                <a:latin typeface="Roboto"/>
                <a:ea typeface="Roboto"/>
                <a:cs typeface="Roboto"/>
                <a:sym typeface="Roboto"/>
              </a:rPr>
            </a:br>
            <a:r>
              <a:rPr lang="en">
                <a:latin typeface="Roboto"/>
                <a:ea typeface="Roboto"/>
                <a:cs typeface="Roboto"/>
                <a:sym typeface="Roboto"/>
              </a:rPr>
              <a:t>Zip Code</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847" name="Google Shape;1847;p124"/>
          <p:cNvSpPr txBox="1"/>
          <p:nvPr/>
        </p:nvSpPr>
        <p:spPr>
          <a:xfrm>
            <a:off x="4494125" y="2953975"/>
            <a:ext cx="16458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Create an API Request</a:t>
            </a:r>
            <a:endParaRPr>
              <a:latin typeface="Roboto"/>
              <a:ea typeface="Roboto"/>
              <a:cs typeface="Roboto"/>
              <a:sym typeface="Roboto"/>
            </a:endParaRPr>
          </a:p>
          <a:p>
            <a:pPr marL="0" lvl="0" indent="0" algn="ctr" rtl="0">
              <a:spcBef>
                <a:spcPts val="0"/>
              </a:spcBef>
              <a:spcAft>
                <a:spcPts val="0"/>
              </a:spcAft>
              <a:buNone/>
            </a:pPr>
            <a:endParaRPr/>
          </a:p>
        </p:txBody>
      </p:sp>
      <p:sp>
        <p:nvSpPr>
          <p:cNvPr id="1848" name="Google Shape;1848;p124"/>
          <p:cNvSpPr txBox="1"/>
          <p:nvPr/>
        </p:nvSpPr>
        <p:spPr>
          <a:xfrm>
            <a:off x="2437925" y="2843575"/>
            <a:ext cx="16458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Save the </a:t>
            </a:r>
            <a:br>
              <a:rPr lang="en">
                <a:latin typeface="Roboto"/>
                <a:ea typeface="Roboto"/>
                <a:cs typeface="Roboto"/>
                <a:sym typeface="Roboto"/>
              </a:rPr>
            </a:br>
            <a:r>
              <a:rPr lang="en">
                <a:latin typeface="Roboto"/>
                <a:ea typeface="Roboto"/>
                <a:cs typeface="Roboto"/>
                <a:sym typeface="Roboto"/>
              </a:rPr>
              <a:t>Output to a </a:t>
            </a:r>
            <a:br>
              <a:rPr lang="en">
                <a:latin typeface="Roboto"/>
                <a:ea typeface="Roboto"/>
                <a:cs typeface="Roboto"/>
                <a:sym typeface="Roboto"/>
              </a:rPr>
            </a:br>
            <a:r>
              <a:rPr lang="en">
                <a:latin typeface="Roboto"/>
                <a:ea typeface="Roboto"/>
                <a:cs typeface="Roboto"/>
                <a:sym typeface="Roboto"/>
              </a:rPr>
              <a:t>Data Frame</a:t>
            </a:r>
            <a:endParaRPr>
              <a:latin typeface="Roboto"/>
              <a:ea typeface="Roboto"/>
              <a:cs typeface="Roboto"/>
              <a:sym typeface="Roboto"/>
            </a:endParaRPr>
          </a:p>
          <a:p>
            <a:pPr marL="0" lvl="0" indent="0" algn="ctr" rtl="0">
              <a:spcBef>
                <a:spcPts val="0"/>
              </a:spcBef>
              <a:spcAft>
                <a:spcPts val="0"/>
              </a:spcAft>
              <a:buNone/>
            </a:pPr>
            <a:endParaRPr/>
          </a:p>
        </p:txBody>
      </p:sp>
      <p:pic>
        <p:nvPicPr>
          <p:cNvPr id="1849" name="Google Shape;1849;p124"/>
          <p:cNvPicPr preferRelativeResize="0"/>
          <p:nvPr/>
        </p:nvPicPr>
        <p:blipFill>
          <a:blip r:embed="rId3">
            <a:alphaModFix/>
          </a:blip>
          <a:stretch>
            <a:fillRect/>
          </a:stretch>
        </p:blipFill>
        <p:spPr>
          <a:xfrm>
            <a:off x="6139925" y="1438825"/>
            <a:ext cx="1828800" cy="575953"/>
          </a:xfrm>
          <a:prstGeom prst="rect">
            <a:avLst/>
          </a:prstGeom>
          <a:noFill/>
          <a:ln>
            <a:noFill/>
          </a:ln>
        </p:spPr>
      </p:pic>
      <p:pic>
        <p:nvPicPr>
          <p:cNvPr id="1850" name="Google Shape;1850;p124"/>
          <p:cNvPicPr preferRelativeResize="0"/>
          <p:nvPr/>
        </p:nvPicPr>
        <p:blipFill>
          <a:blip r:embed="rId4">
            <a:alphaModFix/>
          </a:blip>
          <a:stretch>
            <a:fillRect/>
          </a:stretch>
        </p:blipFill>
        <p:spPr>
          <a:xfrm>
            <a:off x="1513425" y="1061050"/>
            <a:ext cx="1522849" cy="1473450"/>
          </a:xfrm>
          <a:prstGeom prst="rect">
            <a:avLst/>
          </a:prstGeom>
          <a:noFill/>
          <a:ln>
            <a:noFill/>
          </a:ln>
        </p:spPr>
      </p:pic>
      <p:pic>
        <p:nvPicPr>
          <p:cNvPr id="1851" name="Google Shape;1851;p124"/>
          <p:cNvPicPr preferRelativeResize="0"/>
          <p:nvPr/>
        </p:nvPicPr>
        <p:blipFill>
          <a:blip r:embed="rId5">
            <a:alphaModFix/>
          </a:blip>
          <a:stretch>
            <a:fillRect/>
          </a:stretch>
        </p:blipFill>
        <p:spPr>
          <a:xfrm>
            <a:off x="3641775" y="3882722"/>
            <a:ext cx="1289206" cy="1011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marL="0" lvl="0" indent="0" algn="l" rtl="0">
              <a:spcBef>
                <a:spcPts val="0"/>
              </a:spcBef>
              <a:spcAft>
                <a:spcPts val="0"/>
              </a:spcAft>
              <a:buNone/>
            </a:pPr>
            <a:endParaRPr/>
          </a:p>
        </p:txBody>
      </p:sp>
      <p:sp>
        <p:nvSpPr>
          <p:cNvPr id="1857" name="Google Shape;185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1858" name="Google Shape;1858;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859" name="Google Shape;1859;p125"/>
          <p:cNvPicPr preferRelativeResize="0"/>
          <p:nvPr/>
        </p:nvPicPr>
        <p:blipFill rotWithShape="1">
          <a:blip r:embed="rId3">
            <a:alphaModFix/>
          </a:blip>
          <a:srcRect b="2439"/>
          <a:stretch/>
        </p:blipFill>
        <p:spPr>
          <a:xfrm>
            <a:off x="293225" y="913950"/>
            <a:ext cx="6857999" cy="3657600"/>
          </a:xfrm>
          <a:prstGeom prst="rect">
            <a:avLst/>
          </a:prstGeom>
          <a:noFill/>
          <a:ln>
            <a:noFill/>
          </a:ln>
        </p:spPr>
      </p:pic>
      <p:sp>
        <p:nvSpPr>
          <p:cNvPr id="1860" name="Google Shape;1860;p125"/>
          <p:cNvSpPr txBox="1"/>
          <p:nvPr/>
        </p:nvSpPr>
        <p:spPr>
          <a:xfrm>
            <a:off x="7335075" y="1834525"/>
            <a:ext cx="18612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This funky code...</a:t>
            </a:r>
            <a:endParaRPr b="1">
              <a:latin typeface="Roboto"/>
              <a:ea typeface="Roboto"/>
              <a:cs typeface="Roboto"/>
              <a:sym typeface="Roboto"/>
            </a:endParaRPr>
          </a:p>
        </p:txBody>
      </p:sp>
      <p:pic>
        <p:nvPicPr>
          <p:cNvPr id="1861" name="Google Shape;1861;p125"/>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dist="19050" dir="5400000" algn="bl" rotWithShape="0">
              <a:srgbClr val="42719B">
                <a:alpha val="50000"/>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867" name="Google Shape;1867;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1868" name="Google Shape;1868;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69" name="Google Shape;1869;p126"/>
          <p:cNvSpPr txBox="1"/>
          <p:nvPr/>
        </p:nvSpPr>
        <p:spPr>
          <a:xfrm>
            <a:off x="7626680" y="1829740"/>
            <a:ext cx="15810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...will make all of these URLs.</a:t>
            </a:r>
            <a:endParaRPr b="1">
              <a:latin typeface="Roboto"/>
              <a:ea typeface="Roboto"/>
              <a:cs typeface="Roboto"/>
              <a:sym typeface="Roboto"/>
            </a:endParaRPr>
          </a:p>
          <a:p>
            <a:pPr marL="0" lvl="0" indent="0" algn="l" rtl="0">
              <a:spcBef>
                <a:spcPts val="0"/>
              </a:spcBef>
              <a:spcAft>
                <a:spcPts val="0"/>
              </a:spcAft>
              <a:buNone/>
            </a:pPr>
            <a:endParaRPr b="1"/>
          </a:p>
        </p:txBody>
      </p:sp>
      <p:pic>
        <p:nvPicPr>
          <p:cNvPr id="1870" name="Google Shape;1870;p126"/>
          <p:cNvPicPr preferRelativeResize="0"/>
          <p:nvPr/>
        </p:nvPicPr>
        <p:blipFill rotWithShape="1">
          <a:blip r:embed="rId3">
            <a:alphaModFix/>
          </a:blip>
          <a:srcRect/>
          <a:stretch/>
        </p:blipFill>
        <p:spPr>
          <a:xfrm>
            <a:off x="1986421" y="821150"/>
            <a:ext cx="5369292" cy="4057650"/>
          </a:xfrm>
          <a:prstGeom prst="rect">
            <a:avLst/>
          </a:prstGeom>
          <a:noFill/>
          <a:ln>
            <a:noFill/>
          </a:ln>
        </p:spPr>
      </p:pic>
      <p:pic>
        <p:nvPicPr>
          <p:cNvPr id="1871" name="Google Shape;1871;p126"/>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dist="19050" dir="5400000" algn="bl" rotWithShape="0">
              <a:srgbClr val="42719B">
                <a:alpha val="50000"/>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877" name="Google Shape;1877;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1878" name="Google Shape;1878;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79" name="Google Shape;1879;p127"/>
          <p:cNvSpPr txBox="1"/>
          <p:nvPr/>
        </p:nvSpPr>
        <p:spPr>
          <a:xfrm>
            <a:off x="7524375" y="1928575"/>
            <a:ext cx="15810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Each of these URLs holds a piece of our answer.</a:t>
            </a:r>
            <a:endParaRPr b="1">
              <a:latin typeface="Roboto"/>
              <a:ea typeface="Roboto"/>
              <a:cs typeface="Roboto"/>
              <a:sym typeface="Roboto"/>
            </a:endParaRPr>
          </a:p>
          <a:p>
            <a:pPr marL="0" lvl="0" indent="0" algn="l" rtl="0">
              <a:spcBef>
                <a:spcPts val="0"/>
              </a:spcBef>
              <a:spcAft>
                <a:spcPts val="0"/>
              </a:spcAft>
              <a:buNone/>
            </a:pPr>
            <a:endParaRPr b="1"/>
          </a:p>
        </p:txBody>
      </p:sp>
      <p:pic>
        <p:nvPicPr>
          <p:cNvPr id="1880" name="Google Shape;1880;p127"/>
          <p:cNvPicPr preferRelativeResize="0"/>
          <p:nvPr/>
        </p:nvPicPr>
        <p:blipFill rotWithShape="1">
          <a:blip r:embed="rId3">
            <a:alphaModFix/>
          </a:blip>
          <a:srcRect/>
          <a:stretch/>
        </p:blipFill>
        <p:spPr>
          <a:xfrm>
            <a:off x="439850" y="851009"/>
            <a:ext cx="6858002" cy="3964532"/>
          </a:xfrm>
          <a:prstGeom prst="rect">
            <a:avLst/>
          </a:prstGeom>
          <a:noFill/>
          <a:ln>
            <a:noFill/>
          </a:ln>
        </p:spPr>
      </p:pic>
      <p:sp>
        <p:nvSpPr>
          <p:cNvPr id="1881" name="Google Shape;1881;p127"/>
          <p:cNvSpPr/>
          <p:nvPr/>
        </p:nvSpPr>
        <p:spPr>
          <a:xfrm flipH="1">
            <a:off x="1953845" y="2947900"/>
            <a:ext cx="356400" cy="273600"/>
          </a:xfrm>
          <a:prstGeom prst="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27"/>
          <p:cNvSpPr/>
          <p:nvPr/>
        </p:nvSpPr>
        <p:spPr>
          <a:xfrm flipH="1">
            <a:off x="1698095" y="4142475"/>
            <a:ext cx="356400" cy="273600"/>
          </a:xfrm>
          <a:prstGeom prst="right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3" name="Google Shape;1883;p127"/>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dist="19050" dir="5400000" algn="bl" rotWithShape="0">
              <a:srgbClr val="42719B">
                <a:alpha val="50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12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6: Assemble and Clean the Data</a:t>
            </a:r>
            <a:endParaRPr/>
          </a:p>
        </p:txBody>
      </p:sp>
      <p:sp>
        <p:nvSpPr>
          <p:cNvPr id="1889" name="Google Shape;1889;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1890" name="Google Shape;1890;p12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Cleaning with Pandas</a:t>
            </a:r>
            <a:endParaRPr/>
          </a:p>
        </p:txBody>
      </p:sp>
      <p:sp>
        <p:nvSpPr>
          <p:cNvPr id="1896" name="Google Shape;1896;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1897" name="Google Shape;1897;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98" name="Google Shape;1898;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No data comes out intrinsically the way you want it to. </a:t>
            </a:r>
            <a:endParaRPr/>
          </a:p>
          <a:p>
            <a:pPr marL="0" lvl="0" indent="0" algn="l" rtl="0">
              <a:spcBef>
                <a:spcPts val="0"/>
              </a:spcBef>
              <a:spcAft>
                <a:spcPts val="0"/>
              </a:spcAft>
              <a:buClr>
                <a:schemeClr val="dk1"/>
              </a:buClr>
              <a:buSzPts val="1100"/>
              <a:buFont typeface="Arial"/>
              <a:buNone/>
            </a:pPr>
            <a:r>
              <a:rPr lang="en"/>
              <a:t>In our case, we needed multiple steps to aggregate the data along our channels of interest. </a:t>
            </a:r>
            <a:endParaRPr/>
          </a:p>
          <a:p>
            <a:pPr marL="0" lvl="0" indent="0" algn="l" rtl="0">
              <a:spcBef>
                <a:spcPts val="0"/>
              </a:spcBef>
              <a:spcAft>
                <a:spcPts val="0"/>
              </a:spcAft>
              <a:buNone/>
            </a:pPr>
            <a:endParaRPr/>
          </a:p>
        </p:txBody>
      </p:sp>
      <p:graphicFrame>
        <p:nvGraphicFramePr>
          <p:cNvPr id="1899" name="Google Shape;1899;p129"/>
          <p:cNvGraphicFramePr/>
          <p:nvPr/>
        </p:nvGraphicFramePr>
        <p:xfrm>
          <a:off x="463575" y="1867220"/>
          <a:ext cx="8427275" cy="2851285"/>
        </p:xfrm>
        <a:graphic>
          <a:graphicData uri="http://schemas.openxmlformats.org/drawingml/2006/table">
            <a:tbl>
              <a:tblPr>
                <a:noFill/>
                <a:tableStyleId>{40D12380-B650-4FCC-8426-696EDC3700B5}</a:tableStyleId>
              </a:tblPr>
              <a:tblGrid>
                <a:gridCol w="451925">
                  <a:extLst>
                    <a:ext uri="{9D8B030D-6E8A-4147-A177-3AD203B41FA5}">
                      <a16:colId xmlns:a16="http://schemas.microsoft.com/office/drawing/2014/main" val="20000"/>
                    </a:ext>
                  </a:extLst>
                </a:gridCol>
                <a:gridCol w="651150">
                  <a:extLst>
                    <a:ext uri="{9D8B030D-6E8A-4147-A177-3AD203B41FA5}">
                      <a16:colId xmlns:a16="http://schemas.microsoft.com/office/drawing/2014/main" val="20001"/>
                    </a:ext>
                  </a:extLst>
                </a:gridCol>
                <a:gridCol w="1220700">
                  <a:extLst>
                    <a:ext uri="{9D8B030D-6E8A-4147-A177-3AD203B41FA5}">
                      <a16:colId xmlns:a16="http://schemas.microsoft.com/office/drawing/2014/main" val="20002"/>
                    </a:ext>
                  </a:extLst>
                </a:gridCol>
                <a:gridCol w="1220700">
                  <a:extLst>
                    <a:ext uri="{9D8B030D-6E8A-4147-A177-3AD203B41FA5}">
                      <a16:colId xmlns:a16="http://schemas.microsoft.com/office/drawing/2014/main" val="20003"/>
                    </a:ext>
                  </a:extLst>
                </a:gridCol>
                <a:gridCol w="1220700">
                  <a:extLst>
                    <a:ext uri="{9D8B030D-6E8A-4147-A177-3AD203B41FA5}">
                      <a16:colId xmlns:a16="http://schemas.microsoft.com/office/drawing/2014/main" val="20004"/>
                    </a:ext>
                  </a:extLst>
                </a:gridCol>
                <a:gridCol w="1220700">
                  <a:extLst>
                    <a:ext uri="{9D8B030D-6E8A-4147-A177-3AD203B41FA5}">
                      <a16:colId xmlns:a16="http://schemas.microsoft.com/office/drawing/2014/main" val="20005"/>
                    </a:ext>
                  </a:extLst>
                </a:gridCol>
                <a:gridCol w="1220700">
                  <a:extLst>
                    <a:ext uri="{9D8B030D-6E8A-4147-A177-3AD203B41FA5}">
                      <a16:colId xmlns:a16="http://schemas.microsoft.com/office/drawing/2014/main" val="20006"/>
                    </a:ext>
                  </a:extLst>
                </a:gridCol>
                <a:gridCol w="1220700">
                  <a:extLst>
                    <a:ext uri="{9D8B030D-6E8A-4147-A177-3AD203B41FA5}">
                      <a16:colId xmlns:a16="http://schemas.microsoft.com/office/drawing/2014/main" val="20007"/>
                    </a:ext>
                  </a:extLst>
                </a:gridCol>
              </a:tblGrid>
              <a:tr h="661975">
                <a:tc gridSpan="8">
                  <a:txBody>
                    <a:bodyPr/>
                    <a:lstStyle/>
                    <a:p>
                      <a:pPr marL="0" lvl="0" indent="0" algn="l" rtl="0">
                        <a:spcBef>
                          <a:spcPts val="0"/>
                        </a:spcBef>
                        <a:spcAft>
                          <a:spcPts val="0"/>
                        </a:spcAft>
                        <a:buNone/>
                      </a:pPr>
                      <a:r>
                        <a:rPr lang="en" sz="1200"/>
                        <a:t># Combine DataFrames into a single DataFrame</a:t>
                      </a:r>
                      <a:endParaRPr sz="1200"/>
                    </a:p>
                    <a:p>
                      <a:pPr marL="0" lvl="0" indent="0" algn="l" rtl="0">
                        <a:spcBef>
                          <a:spcPts val="0"/>
                        </a:spcBef>
                        <a:spcAft>
                          <a:spcPts val="0"/>
                        </a:spcAft>
                        <a:buNone/>
                      </a:pPr>
                      <a:r>
                        <a:rPr lang="en" sz="1200"/>
                        <a:t>combined_data </a:t>
                      </a:r>
                      <a:r>
                        <a:rPr lang="en" sz="1200">
                          <a:solidFill>
                            <a:srgbClr val="FF0000"/>
                          </a:solidFill>
                        </a:rPr>
                        <a:t>=</a:t>
                      </a:r>
                      <a:r>
                        <a:rPr lang="en" sz="1200"/>
                        <a:t> pd.merge(mexican_data, italian_data, </a:t>
                      </a:r>
                      <a:r>
                        <a:rPr lang="en" sz="1200">
                          <a:solidFill>
                            <a:srgbClr val="FF0000"/>
                          </a:solidFill>
                        </a:rPr>
                        <a:t>on=</a:t>
                      </a:r>
                      <a:r>
                        <a:rPr lang="en" sz="1200"/>
                        <a:t>”Zip Code”)</a:t>
                      </a:r>
                      <a:endParaRPr sz="1200"/>
                    </a:p>
                    <a:p>
                      <a:pPr marL="0" lvl="0" indent="0" algn="l" rtl="0">
                        <a:spcBef>
                          <a:spcPts val="0"/>
                        </a:spcBef>
                        <a:spcAft>
                          <a:spcPts val="0"/>
                        </a:spcAft>
                        <a:buClr>
                          <a:srgbClr val="000000"/>
                        </a:buClr>
                        <a:buSzPts val="1100"/>
                        <a:buFont typeface="Arial"/>
                        <a:buNone/>
                      </a:pPr>
                      <a:r>
                        <a:rPr lang="en" sz="1200">
                          <a:solidFill>
                            <a:srgbClr val="000000"/>
                          </a:solidFill>
                        </a:rPr>
                        <a:t>combined_data.head( )</a:t>
                      </a:r>
                      <a:endParaRPr sz="1200"/>
                    </a:p>
                  </a:txBody>
                  <a:tcPr marL="182875" marR="91425" marT="91425" marB="91425">
                    <a:solidFill>
                      <a:srgbClr val="EEF7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0025">
                <a:tc>
                  <a:txBody>
                    <a:bodyPr/>
                    <a:lstStyle/>
                    <a:p>
                      <a:pPr marL="0" lvl="0" indent="0" algn="l" rtl="0">
                        <a:spcBef>
                          <a:spcPts val="0"/>
                        </a:spcBef>
                        <a:spcAft>
                          <a:spcPts val="0"/>
                        </a:spcAft>
                        <a:buNone/>
                      </a:pPr>
                      <a:endParaRPr sz="900" b="1"/>
                    </a:p>
                  </a:txBody>
                  <a:tcPr marL="45700" marR="91425" marT="91425" marB="91425">
                    <a:solidFill>
                      <a:srgbClr val="FFFFFF"/>
                    </a:solidFill>
                  </a:tcPr>
                </a:tc>
                <a:tc>
                  <a:txBody>
                    <a:bodyPr/>
                    <a:lstStyle/>
                    <a:p>
                      <a:pPr marL="0" lvl="0" indent="0" algn="l" rtl="0">
                        <a:spcBef>
                          <a:spcPts val="0"/>
                        </a:spcBef>
                        <a:spcAft>
                          <a:spcPts val="0"/>
                        </a:spcAft>
                        <a:buNone/>
                      </a:pPr>
                      <a:r>
                        <a:rPr lang="en" sz="900" b="1"/>
                        <a:t>Zip Code</a:t>
                      </a:r>
                      <a:endParaRPr sz="900" b="1"/>
                    </a:p>
                  </a:txBody>
                  <a:tcPr marL="182875" marR="91425" marT="91425" marB="91425">
                    <a:solidFill>
                      <a:srgbClr val="FFFFFF"/>
                    </a:solidFill>
                  </a:tcPr>
                </a:tc>
                <a:tc>
                  <a:txBody>
                    <a:bodyPr/>
                    <a:lstStyle/>
                    <a:p>
                      <a:pPr marL="0" lvl="0" indent="0" algn="l" rtl="0">
                        <a:spcBef>
                          <a:spcPts val="0"/>
                        </a:spcBef>
                        <a:spcAft>
                          <a:spcPts val="0"/>
                        </a:spcAft>
                        <a:buNone/>
                      </a:pPr>
                      <a:r>
                        <a:rPr lang="en" sz="900" b="1"/>
                        <a:t>Mexican Review Count</a:t>
                      </a:r>
                      <a:endParaRPr sz="900" b="1"/>
                    </a:p>
                  </a:txBody>
                  <a:tcPr marL="182875" marR="91425" marT="91425" marB="91425">
                    <a:solidFill>
                      <a:srgbClr val="FFFFFF"/>
                    </a:solidFill>
                  </a:tcPr>
                </a:tc>
                <a:tc>
                  <a:txBody>
                    <a:bodyPr/>
                    <a:lstStyle/>
                    <a:p>
                      <a:pPr marL="0" lvl="0" indent="0" algn="l" rtl="0">
                        <a:spcBef>
                          <a:spcPts val="0"/>
                        </a:spcBef>
                        <a:spcAft>
                          <a:spcPts val="0"/>
                        </a:spcAft>
                        <a:buNone/>
                      </a:pPr>
                      <a:r>
                        <a:rPr lang="en" sz="900" b="1"/>
                        <a:t>Mexican Average Rating</a:t>
                      </a:r>
                      <a:endParaRPr sz="900" b="1"/>
                    </a:p>
                  </a:txBody>
                  <a:tcPr marL="182875" marR="91425" marT="91425" marB="91425">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900" b="1">
                          <a:solidFill>
                            <a:srgbClr val="000000"/>
                          </a:solidFill>
                        </a:rPr>
                        <a:t>Mexican Weighted Rating</a:t>
                      </a:r>
                      <a:endParaRPr sz="900" b="1"/>
                    </a:p>
                  </a:txBody>
                  <a:tcPr marL="182875" marR="91425" marT="91425" marB="91425">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900" b="1">
                          <a:solidFill>
                            <a:srgbClr val="000000"/>
                          </a:solidFill>
                        </a:rPr>
                        <a:t>Italian Review Count</a:t>
                      </a:r>
                      <a:endParaRPr sz="900" b="1"/>
                    </a:p>
                  </a:txBody>
                  <a:tcPr marL="182875" marR="91425" marT="91425" marB="91425">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900" b="1">
                          <a:solidFill>
                            <a:srgbClr val="000000"/>
                          </a:solidFill>
                        </a:rPr>
                        <a:t>Italian Average Rating</a:t>
                      </a:r>
                      <a:endParaRPr sz="900" b="1"/>
                    </a:p>
                  </a:txBody>
                  <a:tcPr marL="182875" marR="91425" marT="91425" marB="91425">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900" b="1">
                          <a:solidFill>
                            <a:srgbClr val="000000"/>
                          </a:solidFill>
                        </a:rPr>
                        <a:t>Italian Weighted Rating</a:t>
                      </a:r>
                      <a:endParaRPr sz="900" b="1"/>
                    </a:p>
                  </a:txBody>
                  <a:tcPr marL="182875" marR="91425" marT="91425" marB="91425">
                    <a:solidFill>
                      <a:srgbClr val="FFFFFF"/>
                    </a:solidFill>
                  </a:tcPr>
                </a:tc>
                <a:extLst>
                  <a:ext uri="{0D108BD9-81ED-4DB2-BD59-A6C34878D82A}">
                    <a16:rowId xmlns:a16="http://schemas.microsoft.com/office/drawing/2014/main" val="10001"/>
                  </a:ext>
                </a:extLst>
              </a:tr>
              <a:tr h="332525">
                <a:tc>
                  <a:txBody>
                    <a:bodyPr/>
                    <a:lstStyle/>
                    <a:p>
                      <a:pPr marL="0" lvl="0" indent="0" algn="ctr" rtl="0">
                        <a:spcBef>
                          <a:spcPts val="0"/>
                        </a:spcBef>
                        <a:spcAft>
                          <a:spcPts val="0"/>
                        </a:spcAft>
                        <a:buNone/>
                      </a:pPr>
                      <a:r>
                        <a:rPr lang="en" sz="900" b="1"/>
                        <a:t>0</a:t>
                      </a:r>
                      <a:endParaRPr sz="900" b="1"/>
                    </a:p>
                  </a:txBody>
                  <a:tcPr marL="45700" marR="91425" marT="91425" marB="91425">
                    <a:solidFill>
                      <a:srgbClr val="FFFFFF"/>
                    </a:solidFill>
                  </a:tcPr>
                </a:tc>
                <a:tc>
                  <a:txBody>
                    <a:bodyPr/>
                    <a:lstStyle/>
                    <a:p>
                      <a:pPr marL="0" lvl="0" indent="0" algn="l" rtl="0">
                        <a:spcBef>
                          <a:spcPts val="0"/>
                        </a:spcBef>
                        <a:spcAft>
                          <a:spcPts val="0"/>
                        </a:spcAft>
                        <a:buNone/>
                      </a:pPr>
                      <a:r>
                        <a:rPr lang="en" sz="900"/>
                        <a:t>76556</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97</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4.1134</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399</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63</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3.78571</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238.5</a:t>
                      </a:r>
                      <a:endParaRPr sz="900"/>
                    </a:p>
                  </a:txBody>
                  <a:tcPr marL="182875" marR="91425" marT="91425" marB="91425">
                    <a:solidFill>
                      <a:srgbClr val="FFFFFF"/>
                    </a:solidFill>
                  </a:tcPr>
                </a:tc>
                <a:extLst>
                  <a:ext uri="{0D108BD9-81ED-4DB2-BD59-A6C34878D82A}">
                    <a16:rowId xmlns:a16="http://schemas.microsoft.com/office/drawing/2014/main" val="10002"/>
                  </a:ext>
                </a:extLst>
              </a:tr>
              <a:tr h="332525">
                <a:tc>
                  <a:txBody>
                    <a:bodyPr/>
                    <a:lstStyle/>
                    <a:p>
                      <a:pPr marL="0" lvl="0" indent="0" algn="ctr" rtl="0">
                        <a:spcBef>
                          <a:spcPts val="0"/>
                        </a:spcBef>
                        <a:spcAft>
                          <a:spcPts val="0"/>
                        </a:spcAft>
                        <a:buNone/>
                      </a:pPr>
                      <a:r>
                        <a:rPr lang="en" sz="900" b="1"/>
                        <a:t>1</a:t>
                      </a:r>
                      <a:endParaRPr sz="900" b="1"/>
                    </a:p>
                  </a:txBody>
                  <a:tcPr marL="45700" marR="91425" marT="91425" marB="91425">
                    <a:solidFill>
                      <a:srgbClr val="EEF7F8"/>
                    </a:solidFill>
                  </a:tcPr>
                </a:tc>
                <a:tc>
                  <a:txBody>
                    <a:bodyPr/>
                    <a:lstStyle/>
                    <a:p>
                      <a:pPr marL="0" lvl="0" indent="0" algn="l" rtl="0">
                        <a:spcBef>
                          <a:spcPts val="0"/>
                        </a:spcBef>
                        <a:spcAft>
                          <a:spcPts val="0"/>
                        </a:spcAft>
                        <a:buNone/>
                      </a:pPr>
                      <a:r>
                        <a:rPr lang="en" sz="900"/>
                        <a:t>72039</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256</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4.11133</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1052.2</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266</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3.81955</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1016</a:t>
                      </a:r>
                      <a:endParaRPr sz="900"/>
                    </a:p>
                  </a:txBody>
                  <a:tcPr marL="182875" marR="91425" marT="91425" marB="91425">
                    <a:solidFill>
                      <a:srgbClr val="EEF7F8"/>
                    </a:solidFill>
                  </a:tcPr>
                </a:tc>
                <a:extLst>
                  <a:ext uri="{0D108BD9-81ED-4DB2-BD59-A6C34878D82A}">
                    <a16:rowId xmlns:a16="http://schemas.microsoft.com/office/drawing/2014/main" val="10003"/>
                  </a:ext>
                </a:extLst>
              </a:tr>
              <a:tr h="332525">
                <a:tc>
                  <a:txBody>
                    <a:bodyPr/>
                    <a:lstStyle/>
                    <a:p>
                      <a:pPr marL="0" lvl="0" indent="0" algn="ctr" rtl="0">
                        <a:spcBef>
                          <a:spcPts val="0"/>
                        </a:spcBef>
                        <a:spcAft>
                          <a:spcPts val="0"/>
                        </a:spcAft>
                        <a:buNone/>
                      </a:pPr>
                      <a:r>
                        <a:rPr lang="en" sz="900" b="1"/>
                        <a:t>2</a:t>
                      </a:r>
                      <a:endParaRPr sz="900" b="1"/>
                    </a:p>
                  </a:txBody>
                  <a:tcPr marL="45700" marR="91425" marT="91425" marB="91425">
                    <a:solidFill>
                      <a:srgbClr val="FFFFFF"/>
                    </a:solidFill>
                  </a:tcPr>
                </a:tc>
                <a:tc>
                  <a:txBody>
                    <a:bodyPr/>
                    <a:lstStyle/>
                    <a:p>
                      <a:pPr marL="0" lvl="0" indent="0" algn="l" rtl="0">
                        <a:spcBef>
                          <a:spcPts val="0"/>
                        </a:spcBef>
                        <a:spcAft>
                          <a:spcPts val="0"/>
                        </a:spcAft>
                        <a:buNone/>
                      </a:pPr>
                      <a:r>
                        <a:rPr lang="en" sz="900"/>
                        <a:t>61606</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378</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3.64286</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1377</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66</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3.2197</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212.5</a:t>
                      </a:r>
                      <a:endParaRPr sz="900"/>
                    </a:p>
                  </a:txBody>
                  <a:tcPr marL="182875" marR="91425" marT="91425" marB="91425">
                    <a:solidFill>
                      <a:srgbClr val="FFFFFF"/>
                    </a:solidFill>
                  </a:tcPr>
                </a:tc>
                <a:extLst>
                  <a:ext uri="{0D108BD9-81ED-4DB2-BD59-A6C34878D82A}">
                    <a16:rowId xmlns:a16="http://schemas.microsoft.com/office/drawing/2014/main" val="10004"/>
                  </a:ext>
                </a:extLst>
              </a:tr>
              <a:tr h="332525">
                <a:tc>
                  <a:txBody>
                    <a:bodyPr/>
                    <a:lstStyle/>
                    <a:p>
                      <a:pPr marL="0" lvl="0" indent="0" algn="ctr" rtl="0">
                        <a:spcBef>
                          <a:spcPts val="0"/>
                        </a:spcBef>
                        <a:spcAft>
                          <a:spcPts val="0"/>
                        </a:spcAft>
                        <a:buNone/>
                      </a:pPr>
                      <a:r>
                        <a:rPr lang="en" sz="900" b="1"/>
                        <a:t>3</a:t>
                      </a:r>
                      <a:endParaRPr sz="900" b="1"/>
                    </a:p>
                  </a:txBody>
                  <a:tcPr marL="45700" marR="91425" marT="91425" marB="91425">
                    <a:solidFill>
                      <a:srgbClr val="EEF7F8"/>
                    </a:solidFill>
                  </a:tcPr>
                </a:tc>
                <a:tc>
                  <a:txBody>
                    <a:bodyPr/>
                    <a:lstStyle/>
                    <a:p>
                      <a:pPr marL="0" lvl="0" indent="0" algn="l" rtl="0">
                        <a:spcBef>
                          <a:spcPts val="0"/>
                        </a:spcBef>
                        <a:spcAft>
                          <a:spcPts val="0"/>
                        </a:spcAft>
                        <a:buNone/>
                      </a:pPr>
                      <a:r>
                        <a:rPr lang="en" sz="900"/>
                        <a:t>47232</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222</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4.16892</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925.5</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420</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3.77857</a:t>
                      </a:r>
                      <a:endParaRPr sz="900"/>
                    </a:p>
                  </a:txBody>
                  <a:tcPr marL="182875" marR="91425" marT="91425" marB="91425">
                    <a:solidFill>
                      <a:srgbClr val="EEF7F8"/>
                    </a:solidFill>
                  </a:tcPr>
                </a:tc>
                <a:tc>
                  <a:txBody>
                    <a:bodyPr/>
                    <a:lstStyle/>
                    <a:p>
                      <a:pPr marL="0" lvl="0" indent="0" algn="l" rtl="0">
                        <a:spcBef>
                          <a:spcPts val="0"/>
                        </a:spcBef>
                        <a:spcAft>
                          <a:spcPts val="0"/>
                        </a:spcAft>
                        <a:buNone/>
                      </a:pPr>
                      <a:r>
                        <a:rPr lang="en" sz="900"/>
                        <a:t>1587</a:t>
                      </a:r>
                      <a:endParaRPr sz="900"/>
                    </a:p>
                  </a:txBody>
                  <a:tcPr marL="182875" marR="91425" marT="91425" marB="91425">
                    <a:solidFill>
                      <a:srgbClr val="EEF7F8"/>
                    </a:solidFill>
                  </a:tcPr>
                </a:tc>
                <a:extLst>
                  <a:ext uri="{0D108BD9-81ED-4DB2-BD59-A6C34878D82A}">
                    <a16:rowId xmlns:a16="http://schemas.microsoft.com/office/drawing/2014/main" val="10005"/>
                  </a:ext>
                </a:extLst>
              </a:tr>
              <a:tr h="332525">
                <a:tc>
                  <a:txBody>
                    <a:bodyPr/>
                    <a:lstStyle/>
                    <a:p>
                      <a:pPr marL="0" lvl="0" indent="0" algn="ctr" rtl="0">
                        <a:spcBef>
                          <a:spcPts val="0"/>
                        </a:spcBef>
                        <a:spcAft>
                          <a:spcPts val="0"/>
                        </a:spcAft>
                        <a:buNone/>
                      </a:pPr>
                      <a:r>
                        <a:rPr lang="en" sz="900" b="1"/>
                        <a:t>4</a:t>
                      </a:r>
                      <a:endParaRPr sz="900" b="1"/>
                    </a:p>
                  </a:txBody>
                  <a:tcPr marL="45700" marR="91425" marT="91425" marB="91425">
                    <a:solidFill>
                      <a:srgbClr val="FFFFFF"/>
                    </a:solidFill>
                  </a:tcPr>
                </a:tc>
                <a:tc>
                  <a:txBody>
                    <a:bodyPr/>
                    <a:lstStyle/>
                    <a:p>
                      <a:pPr marL="0" lvl="0" indent="0" algn="l" rtl="0">
                        <a:spcBef>
                          <a:spcPts val="0"/>
                        </a:spcBef>
                        <a:spcAft>
                          <a:spcPts val="0"/>
                        </a:spcAft>
                        <a:buNone/>
                      </a:pPr>
                      <a:r>
                        <a:rPr lang="en" sz="900"/>
                        <a:t>60565</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2842</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3.94053</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11199</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2829</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3.92824</a:t>
                      </a:r>
                      <a:endParaRPr sz="900"/>
                    </a:p>
                  </a:txBody>
                  <a:tcPr marL="182875" marR="91425" marT="91425" marB="91425">
                    <a:solidFill>
                      <a:srgbClr val="FFFFFF"/>
                    </a:solidFill>
                  </a:tcPr>
                </a:tc>
                <a:tc>
                  <a:txBody>
                    <a:bodyPr/>
                    <a:lstStyle/>
                    <a:p>
                      <a:pPr marL="0" lvl="0" indent="0" algn="l" rtl="0">
                        <a:spcBef>
                          <a:spcPts val="0"/>
                        </a:spcBef>
                        <a:spcAft>
                          <a:spcPts val="0"/>
                        </a:spcAft>
                        <a:buNone/>
                      </a:pPr>
                      <a:r>
                        <a:rPr lang="en" sz="900"/>
                        <a:t>11113</a:t>
                      </a:r>
                      <a:endParaRPr sz="900"/>
                    </a:p>
                  </a:txBody>
                  <a:tcPr marL="182875" marR="91425" marT="91425" marB="91425">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13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7: Analyze for Trends</a:t>
            </a:r>
            <a:endParaRPr/>
          </a:p>
        </p:txBody>
      </p:sp>
      <p:sp>
        <p:nvSpPr>
          <p:cNvPr id="1905" name="Google Shape;1905;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1906" name="Google Shape;1906;p13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5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Rise of Data</a:t>
            </a:r>
            <a:endParaRPr/>
          </a:p>
        </p:txBody>
      </p:sp>
      <p:sp>
        <p:nvSpPr>
          <p:cNvPr id="1069" name="Google Shape;1069;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070" name="Google Shape;1070;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Analyze for Trends (Table)</a:t>
            </a:r>
            <a:endParaRPr/>
          </a:p>
        </p:txBody>
      </p:sp>
      <p:sp>
        <p:nvSpPr>
          <p:cNvPr id="1912" name="Google Shape;1912;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80</a:t>
            </a:fld>
            <a:endParaRPr/>
          </a:p>
        </p:txBody>
      </p:sp>
      <p:sp>
        <p:nvSpPr>
          <p:cNvPr id="1913" name="Google Shape;1913;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14" name="Google Shape;1914;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Close:</a:t>
            </a:r>
            <a:endParaRPr/>
          </a:p>
        </p:txBody>
      </p:sp>
      <p:pic>
        <p:nvPicPr>
          <p:cNvPr id="1915" name="Google Shape;1915;p131"/>
          <p:cNvPicPr preferRelativeResize="0"/>
          <p:nvPr/>
        </p:nvPicPr>
        <p:blipFill rotWithShape="1">
          <a:blip r:embed="rId3">
            <a:alphaModFix/>
          </a:blip>
          <a:srcRect/>
          <a:stretch/>
        </p:blipFill>
        <p:spPr>
          <a:xfrm>
            <a:off x="291025" y="1245025"/>
            <a:ext cx="6858001" cy="358067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Analyze for Trends (Ratings)</a:t>
            </a:r>
            <a:endParaRPr/>
          </a:p>
        </p:txBody>
      </p:sp>
      <p:sp>
        <p:nvSpPr>
          <p:cNvPr id="1921" name="Google Shape;1921;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Yelpers rate Italian and Mexican relatively </a:t>
            </a:r>
            <a:r>
              <a:rPr lang="en" b="1">
                <a:highlight>
                  <a:srgbClr val="FFFF00"/>
                </a:highlight>
              </a:rPr>
              <a:t>equally</a:t>
            </a:r>
            <a:r>
              <a:rPr lang="en"/>
              <a:t>.</a:t>
            </a:r>
            <a:endParaRPr/>
          </a:p>
        </p:txBody>
      </p:sp>
      <p:sp>
        <p:nvSpPr>
          <p:cNvPr id="1922" name="Google Shape;1922;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1923" name="Google Shape;1923;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graphicFrame>
        <p:nvGraphicFramePr>
          <p:cNvPr id="1924" name="Google Shape;1924;p132"/>
          <p:cNvGraphicFramePr/>
          <p:nvPr/>
        </p:nvGraphicFramePr>
        <p:xfrm>
          <a:off x="574525" y="1355870"/>
          <a:ext cx="3270475" cy="3396925"/>
        </p:xfrm>
        <a:graphic>
          <a:graphicData uri="http://schemas.openxmlformats.org/drawingml/2006/table">
            <a:tbl>
              <a:tblPr>
                <a:noFill/>
                <a:tableStyleId>{40D12380-B650-4FCC-8426-696EDC3700B5}</a:tableStyleId>
              </a:tblPr>
              <a:tblGrid>
                <a:gridCol w="326525">
                  <a:extLst>
                    <a:ext uri="{9D8B030D-6E8A-4147-A177-3AD203B41FA5}">
                      <a16:colId xmlns:a16="http://schemas.microsoft.com/office/drawing/2014/main" val="20000"/>
                    </a:ext>
                  </a:extLst>
                </a:gridCol>
                <a:gridCol w="1462000">
                  <a:extLst>
                    <a:ext uri="{9D8B030D-6E8A-4147-A177-3AD203B41FA5}">
                      <a16:colId xmlns:a16="http://schemas.microsoft.com/office/drawing/2014/main" val="20001"/>
                    </a:ext>
                  </a:extLst>
                </a:gridCol>
                <a:gridCol w="1481950">
                  <a:extLst>
                    <a:ext uri="{9D8B030D-6E8A-4147-A177-3AD203B41FA5}">
                      <a16:colId xmlns:a16="http://schemas.microsoft.com/office/drawing/2014/main" val="20002"/>
                    </a:ext>
                  </a:extLst>
                </a:gridCol>
              </a:tblGrid>
              <a:tr h="391475">
                <a:tc>
                  <a:txBody>
                    <a:bodyPr/>
                    <a:lstStyle/>
                    <a:p>
                      <a:pPr marL="0" marR="18288" lvl="0" indent="0" algn="r" rtl="0">
                        <a:spcBef>
                          <a:spcPts val="0"/>
                        </a:spcBef>
                        <a:spcAft>
                          <a:spcPts val="0"/>
                        </a:spcAft>
                        <a:buNone/>
                      </a:pPr>
                      <a:endParaRPr sz="900" b="1"/>
                    </a:p>
                  </a:txBody>
                  <a:tcPr marL="0" marR="0"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gridSpan="2">
                  <a:txBody>
                    <a:bodyPr/>
                    <a:lstStyle/>
                    <a:p>
                      <a:pPr marL="0" lvl="0" indent="0" algn="ctr" rtl="0">
                        <a:spcBef>
                          <a:spcPts val="0"/>
                        </a:spcBef>
                        <a:spcAft>
                          <a:spcPts val="0"/>
                        </a:spcAft>
                        <a:buClr>
                          <a:srgbClr val="000000"/>
                        </a:buClr>
                        <a:buSzPts val="1100"/>
                        <a:buFont typeface="Arial"/>
                        <a:buNone/>
                      </a:pPr>
                      <a:endParaRPr sz="900" b="1"/>
                    </a:p>
                  </a:txBody>
                  <a:tcPr marL="0" marR="0"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28C8E5"/>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91475">
                <a:tc>
                  <a:txBody>
                    <a:bodyPr/>
                    <a:lstStyle/>
                    <a:p>
                      <a:pPr marL="0" marR="18288" lvl="0" indent="0" algn="r" rtl="0">
                        <a:spcBef>
                          <a:spcPts val="0"/>
                        </a:spcBef>
                        <a:spcAft>
                          <a:spcPts val="0"/>
                        </a:spcAft>
                        <a:buNone/>
                      </a:pPr>
                      <a:r>
                        <a:rPr lang="en" sz="900"/>
                        <a:t>4.0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l"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1"/>
                  </a:ext>
                </a:extLst>
              </a:tr>
              <a:tr h="391475">
                <a:tc>
                  <a:txBody>
                    <a:bodyPr/>
                    <a:lstStyle/>
                    <a:p>
                      <a:pPr marL="0" marR="18288" lvl="0" indent="0" algn="r" rtl="0">
                        <a:spcBef>
                          <a:spcPts val="0"/>
                        </a:spcBef>
                        <a:spcAft>
                          <a:spcPts val="0"/>
                        </a:spcAft>
                        <a:buClr>
                          <a:srgbClr val="000000"/>
                        </a:buClr>
                        <a:buSzPts val="1100"/>
                        <a:buFont typeface="Arial"/>
                        <a:buNone/>
                      </a:pPr>
                      <a:r>
                        <a:rPr lang="en" sz="900">
                          <a:solidFill>
                            <a:srgbClr val="000000"/>
                          </a:solidFill>
                        </a:rPr>
                        <a:t>3.5</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l"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2"/>
                  </a:ext>
                </a:extLst>
              </a:tr>
              <a:tr h="317500">
                <a:tc>
                  <a:txBody>
                    <a:bodyPr/>
                    <a:lstStyle/>
                    <a:p>
                      <a:pPr marL="0" marR="18288" lvl="0" indent="0" algn="r" rtl="0">
                        <a:spcBef>
                          <a:spcPts val="0"/>
                        </a:spcBef>
                        <a:spcAft>
                          <a:spcPts val="0"/>
                        </a:spcAft>
                        <a:buClr>
                          <a:srgbClr val="000000"/>
                        </a:buClr>
                        <a:buSzPts val="1100"/>
                        <a:buFont typeface="Arial"/>
                        <a:buNone/>
                      </a:pPr>
                      <a:r>
                        <a:rPr lang="en" sz="900">
                          <a:solidFill>
                            <a:srgbClr val="000000"/>
                          </a:solidFill>
                        </a:rPr>
                        <a:t>3.0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3"/>
                  </a:ext>
                </a:extLst>
              </a:tr>
              <a:tr h="317500">
                <a:tc>
                  <a:txBody>
                    <a:bodyPr/>
                    <a:lstStyle/>
                    <a:p>
                      <a:pPr marL="0" marR="18288" lvl="0" indent="0" algn="r" rtl="0">
                        <a:spcBef>
                          <a:spcPts val="0"/>
                        </a:spcBef>
                        <a:spcAft>
                          <a:spcPts val="0"/>
                        </a:spcAft>
                        <a:buClr>
                          <a:srgbClr val="000000"/>
                        </a:buClr>
                        <a:buSzPts val="1100"/>
                        <a:buFont typeface="Arial"/>
                        <a:buNone/>
                      </a:pPr>
                      <a:r>
                        <a:rPr lang="en" sz="900">
                          <a:solidFill>
                            <a:srgbClr val="000000"/>
                          </a:solidFill>
                        </a:rPr>
                        <a:t>2.5</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4"/>
                  </a:ext>
                </a:extLst>
              </a:tr>
              <a:tr h="317500">
                <a:tc>
                  <a:txBody>
                    <a:bodyPr/>
                    <a:lstStyle/>
                    <a:p>
                      <a:pPr marL="0" marR="18288" lvl="0" indent="0" algn="r" rtl="0">
                        <a:spcBef>
                          <a:spcPts val="0"/>
                        </a:spcBef>
                        <a:spcAft>
                          <a:spcPts val="0"/>
                        </a:spcAft>
                        <a:buNone/>
                      </a:pPr>
                      <a:r>
                        <a:rPr lang="en" sz="900"/>
                        <a:t>2.0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5"/>
                  </a:ext>
                </a:extLst>
              </a:tr>
              <a:tr h="317500">
                <a:tc>
                  <a:txBody>
                    <a:bodyPr/>
                    <a:lstStyle/>
                    <a:p>
                      <a:pPr marL="0" marR="18288" lvl="0" indent="0" algn="r" rtl="0">
                        <a:spcBef>
                          <a:spcPts val="0"/>
                        </a:spcBef>
                        <a:spcAft>
                          <a:spcPts val="0"/>
                        </a:spcAft>
                        <a:buNone/>
                      </a:pPr>
                      <a:r>
                        <a:rPr lang="en" sz="900"/>
                        <a:t>1.5</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6"/>
                  </a:ext>
                </a:extLst>
              </a:tr>
              <a:tr h="317500">
                <a:tc>
                  <a:txBody>
                    <a:bodyPr/>
                    <a:lstStyle/>
                    <a:p>
                      <a:pPr marL="0" marR="18288" lvl="0" indent="0" algn="r" rtl="0">
                        <a:spcBef>
                          <a:spcPts val="0"/>
                        </a:spcBef>
                        <a:spcAft>
                          <a:spcPts val="0"/>
                        </a:spcAft>
                        <a:buNone/>
                      </a:pPr>
                      <a:r>
                        <a:rPr lang="en" sz="900"/>
                        <a:t>1.0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7"/>
                  </a:ext>
                </a:extLst>
              </a:tr>
              <a:tr h="317500">
                <a:tc>
                  <a:txBody>
                    <a:bodyPr/>
                    <a:lstStyle/>
                    <a:p>
                      <a:pPr marL="0" marR="18288" lvl="0" indent="0" algn="r" rtl="0">
                        <a:spcBef>
                          <a:spcPts val="0"/>
                        </a:spcBef>
                        <a:spcAft>
                          <a:spcPts val="0"/>
                        </a:spcAft>
                        <a:buNone/>
                      </a:pPr>
                      <a:r>
                        <a:rPr lang="en" sz="900"/>
                        <a:t>0.5</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8"/>
                  </a:ext>
                </a:extLst>
              </a:tr>
              <a:tr h="317500">
                <a:tc>
                  <a:txBody>
                    <a:bodyPr/>
                    <a:lstStyle/>
                    <a:p>
                      <a:pPr marL="0" marR="18288" lvl="0" indent="0" algn="r" rtl="0">
                        <a:spcBef>
                          <a:spcPts val="0"/>
                        </a:spcBef>
                        <a:spcAft>
                          <a:spcPts val="0"/>
                        </a:spcAft>
                        <a:buNone/>
                      </a:pPr>
                      <a:r>
                        <a:rPr lang="en" sz="900"/>
                        <a:t>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900" b="1"/>
                        <a:t>Mexican</a:t>
                      </a:r>
                      <a:endParaRPr sz="900" b="1"/>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900" b="1"/>
                        <a:t>Italian</a:t>
                      </a:r>
                      <a:endParaRPr sz="900" b="1"/>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925" name="Google Shape;1925;p132"/>
          <p:cNvSpPr/>
          <p:nvPr/>
        </p:nvSpPr>
        <p:spPr>
          <a:xfrm>
            <a:off x="1121400" y="1902100"/>
            <a:ext cx="1081800" cy="2533200"/>
          </a:xfrm>
          <a:prstGeom prst="rect">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2"/>
          <p:cNvSpPr/>
          <p:nvPr/>
        </p:nvSpPr>
        <p:spPr>
          <a:xfrm>
            <a:off x="2572975" y="1902100"/>
            <a:ext cx="1081800" cy="25332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7" name="Google Shape;1927;p132"/>
          <p:cNvPicPr preferRelativeResize="0"/>
          <p:nvPr/>
        </p:nvPicPr>
        <p:blipFill>
          <a:blip r:embed="rId3">
            <a:alphaModFix/>
          </a:blip>
          <a:stretch>
            <a:fillRect/>
          </a:stretch>
        </p:blipFill>
        <p:spPr>
          <a:xfrm>
            <a:off x="4030550" y="1856232"/>
            <a:ext cx="2320675" cy="2204651"/>
          </a:xfrm>
          <a:prstGeom prst="rect">
            <a:avLst/>
          </a:prstGeom>
          <a:noFill/>
          <a:ln>
            <a:noFill/>
          </a:ln>
        </p:spPr>
      </p:pic>
      <p:pic>
        <p:nvPicPr>
          <p:cNvPr id="1928" name="Google Shape;1928;p132"/>
          <p:cNvPicPr preferRelativeResize="0"/>
          <p:nvPr/>
        </p:nvPicPr>
        <p:blipFill>
          <a:blip r:embed="rId4">
            <a:alphaModFix/>
          </a:blip>
          <a:stretch>
            <a:fillRect/>
          </a:stretch>
        </p:blipFill>
        <p:spPr>
          <a:xfrm>
            <a:off x="6422050" y="1853648"/>
            <a:ext cx="2320675" cy="2246413"/>
          </a:xfrm>
          <a:prstGeom prst="rect">
            <a:avLst/>
          </a:prstGeom>
          <a:noFill/>
          <a:ln>
            <a:noFill/>
          </a:ln>
        </p:spPr>
      </p:pic>
      <p:sp>
        <p:nvSpPr>
          <p:cNvPr id="1929" name="Google Shape;1929;p132"/>
          <p:cNvSpPr txBox="1"/>
          <p:nvPr/>
        </p:nvSpPr>
        <p:spPr>
          <a:xfrm>
            <a:off x="6234117" y="2637700"/>
            <a:ext cx="5055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a:t>
            </a:r>
            <a:endParaRPr sz="2400" b="1"/>
          </a:p>
        </p:txBody>
      </p:sp>
      <p:sp>
        <p:nvSpPr>
          <p:cNvPr id="1930" name="Google Shape;1930;p132"/>
          <p:cNvSpPr txBox="1"/>
          <p:nvPr/>
        </p:nvSpPr>
        <p:spPr>
          <a:xfrm rot="-5398949">
            <a:off x="-895141" y="2928839"/>
            <a:ext cx="2943900" cy="4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0000"/>
                </a:solidFill>
              </a:rPr>
              <a:t>Average Rating</a:t>
            </a:r>
            <a:endParaRPr/>
          </a:p>
        </p:txBody>
      </p:sp>
      <p:sp>
        <p:nvSpPr>
          <p:cNvPr id="1931" name="Google Shape;1931;p132"/>
          <p:cNvSpPr txBox="1"/>
          <p:nvPr/>
        </p:nvSpPr>
        <p:spPr>
          <a:xfrm rot="1051">
            <a:off x="901050" y="4581670"/>
            <a:ext cx="2943900" cy="2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0000"/>
                </a:solidFill>
              </a:rPr>
              <a:t>Food Variety</a:t>
            </a:r>
            <a:endParaRPr/>
          </a:p>
        </p:txBody>
      </p:sp>
      <p:pic>
        <p:nvPicPr>
          <p:cNvPr id="1932" name="Google Shape;1932;p132"/>
          <p:cNvPicPr preferRelativeResize="0"/>
          <p:nvPr/>
        </p:nvPicPr>
        <p:blipFill>
          <a:blip r:embed="rId5">
            <a:alphaModFix/>
          </a:blip>
          <a:stretch>
            <a:fillRect/>
          </a:stretch>
        </p:blipFill>
        <p:spPr>
          <a:xfrm>
            <a:off x="935550" y="1243250"/>
            <a:ext cx="457200" cy="457200"/>
          </a:xfrm>
          <a:prstGeom prst="rect">
            <a:avLst/>
          </a:prstGeom>
          <a:noFill/>
          <a:ln>
            <a:noFill/>
          </a:ln>
        </p:spPr>
      </p:pic>
      <p:sp>
        <p:nvSpPr>
          <p:cNvPr id="1933" name="Google Shape;1933;p132"/>
          <p:cNvSpPr txBox="1"/>
          <p:nvPr/>
        </p:nvSpPr>
        <p:spPr>
          <a:xfrm>
            <a:off x="1392750" y="1448138"/>
            <a:ext cx="1872900" cy="2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000000"/>
                </a:solidFill>
              </a:rPr>
              <a:t>Yelp Ratings by Food Variety</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Analyze for Trends (Ratings)</a:t>
            </a:r>
            <a:endParaRPr/>
          </a:p>
        </p:txBody>
      </p:sp>
      <p:sp>
        <p:nvSpPr>
          <p:cNvPr id="1939" name="Google Shape;1939;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Yelpers seem to significantly </a:t>
            </a:r>
            <a:r>
              <a:rPr lang="en" b="1">
                <a:highlight>
                  <a:srgbClr val="FFFF00"/>
                </a:highlight>
              </a:rPr>
              <a:t>review more Italian</a:t>
            </a:r>
            <a:r>
              <a:rPr lang="en"/>
              <a:t> restaurants. </a:t>
            </a:r>
            <a:endParaRPr/>
          </a:p>
        </p:txBody>
      </p:sp>
      <p:sp>
        <p:nvSpPr>
          <p:cNvPr id="1940" name="Google Shape;1940;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1941" name="Google Shape;1941;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graphicFrame>
        <p:nvGraphicFramePr>
          <p:cNvPr id="1942" name="Google Shape;1942;p133"/>
          <p:cNvGraphicFramePr/>
          <p:nvPr/>
        </p:nvGraphicFramePr>
        <p:xfrm>
          <a:off x="320925" y="1692008"/>
          <a:ext cx="5041825" cy="3141600"/>
        </p:xfrm>
        <a:graphic>
          <a:graphicData uri="http://schemas.openxmlformats.org/drawingml/2006/table">
            <a:tbl>
              <a:tblPr>
                <a:noFill/>
                <a:tableStyleId>{40D12380-B650-4FCC-8426-696EDC3700B5}</a:tableStyleId>
              </a:tblPr>
              <a:tblGrid>
                <a:gridCol w="848425">
                  <a:extLst>
                    <a:ext uri="{9D8B030D-6E8A-4147-A177-3AD203B41FA5}">
                      <a16:colId xmlns:a16="http://schemas.microsoft.com/office/drawing/2014/main" val="20000"/>
                    </a:ext>
                  </a:extLst>
                </a:gridCol>
                <a:gridCol w="2096700">
                  <a:extLst>
                    <a:ext uri="{9D8B030D-6E8A-4147-A177-3AD203B41FA5}">
                      <a16:colId xmlns:a16="http://schemas.microsoft.com/office/drawing/2014/main" val="20001"/>
                    </a:ext>
                  </a:extLst>
                </a:gridCol>
                <a:gridCol w="2096700">
                  <a:extLst>
                    <a:ext uri="{9D8B030D-6E8A-4147-A177-3AD203B41FA5}">
                      <a16:colId xmlns:a16="http://schemas.microsoft.com/office/drawing/2014/main" val="20002"/>
                    </a:ext>
                  </a:extLst>
                </a:gridCol>
              </a:tblGrid>
              <a:tr h="448800">
                <a:tc>
                  <a:txBody>
                    <a:bodyPr/>
                    <a:lstStyle/>
                    <a:p>
                      <a:pPr marL="0" marR="18288" lvl="0" indent="0" algn="r" rtl="0">
                        <a:spcBef>
                          <a:spcPts val="0"/>
                        </a:spcBef>
                        <a:spcAft>
                          <a:spcPts val="0"/>
                        </a:spcAft>
                        <a:buNone/>
                      </a:pPr>
                      <a:r>
                        <a:rPr lang="en" sz="900">
                          <a:solidFill>
                            <a:srgbClr val="000000"/>
                          </a:solidFill>
                        </a:rPr>
                        <a:t>600000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0"/>
                  </a:ext>
                </a:extLst>
              </a:tr>
              <a:tr h="448800">
                <a:tc>
                  <a:txBody>
                    <a:bodyPr/>
                    <a:lstStyle/>
                    <a:p>
                      <a:pPr marL="0" marR="18288" lvl="0" indent="0" algn="r" rtl="0">
                        <a:spcBef>
                          <a:spcPts val="0"/>
                        </a:spcBef>
                        <a:spcAft>
                          <a:spcPts val="0"/>
                        </a:spcAft>
                        <a:buNone/>
                      </a:pPr>
                      <a:r>
                        <a:rPr lang="en" sz="900">
                          <a:solidFill>
                            <a:srgbClr val="000000"/>
                          </a:solidFill>
                        </a:rPr>
                        <a:t>500000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1"/>
                  </a:ext>
                </a:extLst>
              </a:tr>
              <a:tr h="448800">
                <a:tc>
                  <a:txBody>
                    <a:bodyPr/>
                    <a:lstStyle/>
                    <a:p>
                      <a:pPr marL="0" marR="18288" lvl="0" indent="0" algn="r" rtl="0">
                        <a:spcBef>
                          <a:spcPts val="0"/>
                        </a:spcBef>
                        <a:spcAft>
                          <a:spcPts val="0"/>
                        </a:spcAft>
                        <a:buNone/>
                      </a:pPr>
                      <a:r>
                        <a:rPr lang="en" sz="900"/>
                        <a:t>400000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2"/>
                  </a:ext>
                </a:extLst>
              </a:tr>
              <a:tr h="448800">
                <a:tc>
                  <a:txBody>
                    <a:bodyPr/>
                    <a:lstStyle/>
                    <a:p>
                      <a:pPr marL="0" marR="18288" lvl="0" indent="0" algn="r" rtl="0">
                        <a:spcBef>
                          <a:spcPts val="0"/>
                        </a:spcBef>
                        <a:spcAft>
                          <a:spcPts val="0"/>
                        </a:spcAft>
                        <a:buNone/>
                      </a:pPr>
                      <a:r>
                        <a:rPr lang="en" sz="900"/>
                        <a:t>300000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3"/>
                  </a:ext>
                </a:extLst>
              </a:tr>
              <a:tr h="448800">
                <a:tc>
                  <a:txBody>
                    <a:bodyPr/>
                    <a:lstStyle/>
                    <a:p>
                      <a:pPr marL="0" marR="18288" lvl="0" indent="0" algn="r" rtl="0">
                        <a:spcBef>
                          <a:spcPts val="0"/>
                        </a:spcBef>
                        <a:spcAft>
                          <a:spcPts val="0"/>
                        </a:spcAft>
                        <a:buNone/>
                      </a:pPr>
                      <a:r>
                        <a:rPr lang="en" sz="900"/>
                        <a:t>200000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4"/>
                  </a:ext>
                </a:extLst>
              </a:tr>
              <a:tr h="448800">
                <a:tc>
                  <a:txBody>
                    <a:bodyPr/>
                    <a:lstStyle/>
                    <a:p>
                      <a:pPr marL="0" marR="18288" lvl="0" indent="0" algn="r" rtl="0">
                        <a:spcBef>
                          <a:spcPts val="0"/>
                        </a:spcBef>
                        <a:spcAft>
                          <a:spcPts val="0"/>
                        </a:spcAft>
                        <a:buNone/>
                      </a:pPr>
                      <a:r>
                        <a:rPr lang="en" sz="900"/>
                        <a:t>100000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5"/>
                  </a:ext>
                </a:extLst>
              </a:tr>
              <a:tr h="448800">
                <a:tc>
                  <a:txBody>
                    <a:bodyPr/>
                    <a:lstStyle/>
                    <a:p>
                      <a:pPr marL="0" marR="18288" lvl="0" indent="0" algn="r" rtl="0">
                        <a:spcBef>
                          <a:spcPts val="0"/>
                        </a:spcBef>
                        <a:spcAft>
                          <a:spcPts val="0"/>
                        </a:spcAft>
                        <a:buNone/>
                      </a:pPr>
                      <a:r>
                        <a:rPr lang="en" sz="900"/>
                        <a:t>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900" b="1"/>
                        <a:t>Mexican</a:t>
                      </a:r>
                      <a:endParaRPr sz="900" b="1"/>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900" b="1"/>
                        <a:t>Italian</a:t>
                      </a:r>
                      <a:endParaRPr sz="900" b="1"/>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943" name="Google Shape;1943;p133"/>
          <p:cNvSpPr/>
          <p:nvPr/>
        </p:nvSpPr>
        <p:spPr>
          <a:xfrm>
            <a:off x="3499450" y="1808100"/>
            <a:ext cx="1595700" cy="25767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33"/>
          <p:cNvSpPr txBox="1"/>
          <p:nvPr/>
        </p:nvSpPr>
        <p:spPr>
          <a:xfrm>
            <a:off x="1626550" y="1361088"/>
            <a:ext cx="1872900" cy="2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000000"/>
                </a:solidFill>
              </a:rPr>
              <a:t>Yelp Ratings by Food Variety</a:t>
            </a:r>
            <a:endParaRPr/>
          </a:p>
        </p:txBody>
      </p:sp>
      <p:sp>
        <p:nvSpPr>
          <p:cNvPr id="1945" name="Google Shape;1945;p133"/>
          <p:cNvSpPr txBox="1"/>
          <p:nvPr/>
        </p:nvSpPr>
        <p:spPr>
          <a:xfrm rot="996">
            <a:off x="1160350" y="4500749"/>
            <a:ext cx="41409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0000"/>
                </a:solidFill>
              </a:rPr>
              <a:t>Food Variety</a:t>
            </a:r>
            <a:endParaRPr/>
          </a:p>
        </p:txBody>
      </p:sp>
      <p:pic>
        <p:nvPicPr>
          <p:cNvPr id="1946" name="Google Shape;1946;p133"/>
          <p:cNvPicPr preferRelativeResize="0"/>
          <p:nvPr/>
        </p:nvPicPr>
        <p:blipFill>
          <a:blip r:embed="rId3">
            <a:alphaModFix/>
          </a:blip>
          <a:stretch>
            <a:fillRect/>
          </a:stretch>
        </p:blipFill>
        <p:spPr>
          <a:xfrm>
            <a:off x="1169350" y="1178050"/>
            <a:ext cx="457200" cy="457200"/>
          </a:xfrm>
          <a:prstGeom prst="rect">
            <a:avLst/>
          </a:prstGeom>
          <a:noFill/>
          <a:ln>
            <a:noFill/>
          </a:ln>
        </p:spPr>
      </p:pic>
      <p:sp>
        <p:nvSpPr>
          <p:cNvPr id="1947" name="Google Shape;1947;p133"/>
          <p:cNvSpPr/>
          <p:nvPr/>
        </p:nvSpPr>
        <p:spPr>
          <a:xfrm>
            <a:off x="1480325" y="2272725"/>
            <a:ext cx="1595700" cy="2112000"/>
          </a:xfrm>
          <a:prstGeom prst="rect">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33"/>
          <p:cNvSpPr txBox="1"/>
          <p:nvPr/>
        </p:nvSpPr>
        <p:spPr>
          <a:xfrm rot="-5398949">
            <a:off x="-895141" y="2776439"/>
            <a:ext cx="2943900" cy="4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0000"/>
                </a:solidFill>
              </a:rPr>
              <a:t>Review Counts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Analyze for Trends (Winner Take All)</a:t>
            </a:r>
            <a:endParaRPr/>
          </a:p>
        </p:txBody>
      </p:sp>
      <p:sp>
        <p:nvSpPr>
          <p:cNvPr id="1954" name="Google Shape;1954;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Just for kicks, let’s throw in an analysis that aggregates the data from all cities using a winner-take-all approach. </a:t>
            </a:r>
            <a:endParaRPr/>
          </a:p>
          <a:p>
            <a:pPr marL="0" lvl="0" indent="0" algn="l" rtl="0">
              <a:spcBef>
                <a:spcPts val="0"/>
              </a:spcBef>
              <a:spcAft>
                <a:spcPts val="0"/>
              </a:spcAft>
              <a:buClr>
                <a:schemeClr val="dk1"/>
              </a:buClr>
              <a:buSzPts val="1100"/>
              <a:buFont typeface="Arial"/>
              <a:buNone/>
            </a:pPr>
            <a:r>
              <a:rPr lang="en" b="1">
                <a:highlight>
                  <a:srgbClr val="FFFF00"/>
                </a:highlight>
              </a:rPr>
              <a:t>It’s sort of a wash</a:t>
            </a:r>
            <a:r>
              <a:rPr lang="en"/>
              <a:t>.</a:t>
            </a:r>
            <a:endParaRPr/>
          </a:p>
          <a:p>
            <a:pPr marL="0" lvl="0" indent="0" algn="l" rtl="0">
              <a:spcBef>
                <a:spcPts val="0"/>
              </a:spcBef>
              <a:spcAft>
                <a:spcPts val="0"/>
              </a:spcAft>
              <a:buNone/>
            </a:pPr>
            <a:endParaRPr/>
          </a:p>
        </p:txBody>
      </p:sp>
      <p:sp>
        <p:nvSpPr>
          <p:cNvPr id="1955" name="Google Shape;1955;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1956" name="Google Shape;1956;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graphicFrame>
        <p:nvGraphicFramePr>
          <p:cNvPr id="1957" name="Google Shape;1957;p134"/>
          <p:cNvGraphicFramePr/>
          <p:nvPr/>
        </p:nvGraphicFramePr>
        <p:xfrm>
          <a:off x="443750" y="1977257"/>
          <a:ext cx="3149700" cy="2878820"/>
        </p:xfrm>
        <a:graphic>
          <a:graphicData uri="http://schemas.openxmlformats.org/drawingml/2006/table">
            <a:tbl>
              <a:tblPr>
                <a:noFill/>
                <a:tableStyleId>{40D12380-B650-4FCC-8426-696EDC3700B5}</a:tableStyleId>
              </a:tblPr>
              <a:tblGrid>
                <a:gridCol w="530000">
                  <a:extLst>
                    <a:ext uri="{9D8B030D-6E8A-4147-A177-3AD203B41FA5}">
                      <a16:colId xmlns:a16="http://schemas.microsoft.com/office/drawing/2014/main" val="20000"/>
                    </a:ext>
                  </a:extLst>
                </a:gridCol>
                <a:gridCol w="1309850">
                  <a:extLst>
                    <a:ext uri="{9D8B030D-6E8A-4147-A177-3AD203B41FA5}">
                      <a16:colId xmlns:a16="http://schemas.microsoft.com/office/drawing/2014/main" val="20001"/>
                    </a:ext>
                  </a:extLst>
                </a:gridCol>
                <a:gridCol w="1309850">
                  <a:extLst>
                    <a:ext uri="{9D8B030D-6E8A-4147-A177-3AD203B41FA5}">
                      <a16:colId xmlns:a16="http://schemas.microsoft.com/office/drawing/2014/main" val="20002"/>
                    </a:ext>
                  </a:extLst>
                </a:gridCol>
              </a:tblGrid>
              <a:tr h="319850">
                <a:tc>
                  <a:txBody>
                    <a:bodyPr/>
                    <a:lstStyle/>
                    <a:p>
                      <a:pPr marL="0" marR="18288" lvl="0" indent="0" algn="r" rtl="0">
                        <a:spcBef>
                          <a:spcPts val="0"/>
                        </a:spcBef>
                        <a:spcAft>
                          <a:spcPts val="0"/>
                        </a:spcAft>
                        <a:buNone/>
                      </a:pPr>
                      <a:endParaRPr sz="900">
                        <a:solidFill>
                          <a:srgbClr val="000000"/>
                        </a:solidFill>
                      </a:endParaRPr>
                    </a:p>
                  </a:txBody>
                  <a:tcPr marL="0" marR="0" marT="0" marB="0">
                    <a:lnL w="9525" cap="flat" cmpd="sng">
                      <a:solidFill>
                        <a:srgbClr val="28C8E5">
                          <a:alpha val="0"/>
                        </a:srgbClr>
                      </a:solidFill>
                      <a:prstDash val="solid"/>
                      <a:round/>
                      <a:headEnd type="none" w="sm" len="sm"/>
                      <a:tailEnd type="none" w="sm" len="sm"/>
                    </a:lnL>
                    <a:lnR w="9525" cap="flat" cmpd="sng">
                      <a:solidFill>
                        <a:srgbClr val="28C8E5">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900" b="1">
                          <a:solidFill>
                            <a:srgbClr val="000000"/>
                          </a:solidFill>
                        </a:rPr>
                        <a:t># of Cities with Preference by </a:t>
                      </a:r>
                      <a:br>
                        <a:rPr lang="en" sz="900" b="1">
                          <a:solidFill>
                            <a:srgbClr val="000000"/>
                          </a:solidFill>
                        </a:rPr>
                      </a:br>
                      <a:r>
                        <a:rPr lang="en" sz="900" b="1">
                          <a:solidFill>
                            <a:srgbClr val="000000"/>
                          </a:solidFill>
                        </a:rPr>
                        <a:t>Food Variety According to Rating</a:t>
                      </a:r>
                      <a:endParaRPr sz="900" b="1"/>
                    </a:p>
                  </a:txBody>
                  <a:tcPr marL="45700" marR="0" marT="0" marB="0">
                    <a:lnL w="9525" cap="flat" cmpd="sng">
                      <a:solidFill>
                        <a:srgbClr val="28C8E5">
                          <a:alpha val="0"/>
                        </a:srgbClr>
                      </a:solidFill>
                      <a:prstDash val="solid"/>
                      <a:round/>
                      <a:headEnd type="none" w="sm" len="sm"/>
                      <a:tailEnd type="none" w="sm" len="sm"/>
                    </a:lnL>
                    <a:lnR w="9525" cap="flat" cmpd="sng">
                      <a:solidFill>
                        <a:srgbClr val="28C8E5">
                          <a:alpha val="0"/>
                        </a:srgbClr>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319850">
                <a:tc>
                  <a:txBody>
                    <a:bodyPr/>
                    <a:lstStyle/>
                    <a:p>
                      <a:pPr marL="0" marR="27432" lvl="0" indent="0" algn="r" rtl="0">
                        <a:spcBef>
                          <a:spcPts val="0"/>
                        </a:spcBef>
                        <a:spcAft>
                          <a:spcPts val="0"/>
                        </a:spcAft>
                        <a:buNone/>
                      </a:pPr>
                      <a:r>
                        <a:rPr lang="en" sz="900">
                          <a:solidFill>
                            <a:srgbClr val="000000"/>
                          </a:solidFill>
                        </a:rPr>
                        <a:t>300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1"/>
                  </a:ext>
                </a:extLst>
              </a:tr>
              <a:tr h="319850">
                <a:tc>
                  <a:txBody>
                    <a:bodyPr/>
                    <a:lstStyle/>
                    <a:p>
                      <a:pPr marL="0" marR="27432" lvl="0" indent="0" algn="r" rtl="0">
                        <a:spcBef>
                          <a:spcPts val="0"/>
                        </a:spcBef>
                        <a:spcAft>
                          <a:spcPts val="0"/>
                        </a:spcAft>
                        <a:buNone/>
                      </a:pPr>
                      <a:r>
                        <a:rPr lang="en" sz="900">
                          <a:solidFill>
                            <a:srgbClr val="000000"/>
                          </a:solidFill>
                        </a:rPr>
                        <a:t>250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2"/>
                  </a:ext>
                </a:extLst>
              </a:tr>
              <a:tr h="319850">
                <a:tc>
                  <a:txBody>
                    <a:bodyPr/>
                    <a:lstStyle/>
                    <a:p>
                      <a:pPr marL="0" marR="27432" lvl="0" indent="0" algn="r" rtl="0">
                        <a:spcBef>
                          <a:spcPts val="0"/>
                        </a:spcBef>
                        <a:spcAft>
                          <a:spcPts val="0"/>
                        </a:spcAft>
                        <a:buNone/>
                      </a:pPr>
                      <a:r>
                        <a:rPr lang="en" sz="900"/>
                        <a:t>200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3"/>
                  </a:ext>
                </a:extLst>
              </a:tr>
              <a:tr h="319850">
                <a:tc>
                  <a:txBody>
                    <a:bodyPr/>
                    <a:lstStyle/>
                    <a:p>
                      <a:pPr marL="0" marR="27432" lvl="0" indent="0" algn="r" rtl="0">
                        <a:spcBef>
                          <a:spcPts val="0"/>
                        </a:spcBef>
                        <a:spcAft>
                          <a:spcPts val="0"/>
                        </a:spcAft>
                        <a:buNone/>
                      </a:pPr>
                      <a:r>
                        <a:rPr lang="en" sz="900"/>
                        <a:t>150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4"/>
                  </a:ext>
                </a:extLst>
              </a:tr>
              <a:tr h="319850">
                <a:tc>
                  <a:txBody>
                    <a:bodyPr/>
                    <a:lstStyle/>
                    <a:p>
                      <a:pPr marL="0" marR="27432" lvl="0" indent="0" algn="r" rtl="0">
                        <a:spcBef>
                          <a:spcPts val="0"/>
                        </a:spcBef>
                        <a:spcAft>
                          <a:spcPts val="0"/>
                        </a:spcAft>
                        <a:buNone/>
                      </a:pPr>
                      <a:r>
                        <a:rPr lang="en" sz="900"/>
                        <a:t>100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5"/>
                  </a:ext>
                </a:extLst>
              </a:tr>
              <a:tr h="319850">
                <a:tc>
                  <a:txBody>
                    <a:bodyPr/>
                    <a:lstStyle/>
                    <a:p>
                      <a:pPr marL="0" marR="27432" lvl="0" indent="0" algn="r" rtl="0">
                        <a:spcBef>
                          <a:spcPts val="0"/>
                        </a:spcBef>
                        <a:spcAft>
                          <a:spcPts val="0"/>
                        </a:spcAft>
                        <a:buNone/>
                      </a:pPr>
                      <a:r>
                        <a:rPr lang="en" sz="900"/>
                        <a:t>50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6"/>
                  </a:ext>
                </a:extLst>
              </a:tr>
              <a:tr h="319850">
                <a:tc>
                  <a:txBody>
                    <a:bodyPr/>
                    <a:lstStyle/>
                    <a:p>
                      <a:pPr marL="0" marR="27432" lvl="0" indent="0" algn="r" rtl="0">
                        <a:spcBef>
                          <a:spcPts val="0"/>
                        </a:spcBef>
                        <a:spcAft>
                          <a:spcPts val="0"/>
                        </a:spcAft>
                        <a:buNone/>
                      </a:pPr>
                      <a:r>
                        <a:rPr lang="en" sz="900"/>
                        <a:t>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900" b="1"/>
                        <a:t>Mexican</a:t>
                      </a:r>
                      <a:endParaRPr sz="900" b="1"/>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900" b="1"/>
                        <a:t>Italian</a:t>
                      </a:r>
                      <a:endParaRPr sz="900" b="1"/>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7"/>
                  </a:ext>
                </a:extLst>
              </a:tr>
              <a:tr h="319850">
                <a:tc>
                  <a:txBody>
                    <a:bodyPr/>
                    <a:lstStyle/>
                    <a:p>
                      <a:pPr marL="0" marR="18288" lvl="0" indent="0" algn="r" rtl="0">
                        <a:spcBef>
                          <a:spcPts val="0"/>
                        </a:spcBef>
                        <a:spcAft>
                          <a:spcPts val="0"/>
                        </a:spcAft>
                        <a:buNone/>
                      </a:pP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gridSpan="2">
                  <a:txBody>
                    <a:bodyPr/>
                    <a:lstStyle/>
                    <a:p>
                      <a:pPr marL="0" lvl="0" indent="0" algn="ctr" rtl="0">
                        <a:spcBef>
                          <a:spcPts val="0"/>
                        </a:spcBef>
                        <a:spcAft>
                          <a:spcPts val="0"/>
                        </a:spcAft>
                        <a:buClr>
                          <a:srgbClr val="000000"/>
                        </a:buClr>
                        <a:buSzPts val="1100"/>
                        <a:buFont typeface="Arial"/>
                        <a:buNone/>
                      </a:pPr>
                      <a:r>
                        <a:rPr lang="en" sz="900" b="1">
                          <a:solidFill>
                            <a:srgbClr val="000000"/>
                          </a:solidFill>
                        </a:rPr>
                        <a:t>Food Variety</a:t>
                      </a:r>
                      <a:endParaRPr>
                        <a:solidFill>
                          <a:srgbClr val="000000"/>
                        </a:solidFill>
                      </a:endParaRPr>
                    </a:p>
                    <a:p>
                      <a:pPr marL="0" lvl="0" indent="0" algn="ctr" rtl="0">
                        <a:spcBef>
                          <a:spcPts val="0"/>
                        </a:spcBef>
                        <a:spcAft>
                          <a:spcPts val="0"/>
                        </a:spcAft>
                        <a:buNone/>
                      </a:pPr>
                      <a:endParaRPr sz="900"/>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8"/>
                  </a:ext>
                </a:extLst>
              </a:tr>
            </a:tbl>
          </a:graphicData>
        </a:graphic>
      </p:graphicFrame>
      <p:sp>
        <p:nvSpPr>
          <p:cNvPr id="1958" name="Google Shape;1958;p134"/>
          <p:cNvSpPr/>
          <p:nvPr/>
        </p:nvSpPr>
        <p:spPr>
          <a:xfrm>
            <a:off x="1092000" y="2424000"/>
            <a:ext cx="1075500" cy="1792200"/>
          </a:xfrm>
          <a:prstGeom prst="rect">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34"/>
          <p:cNvSpPr/>
          <p:nvPr/>
        </p:nvSpPr>
        <p:spPr>
          <a:xfrm>
            <a:off x="2389575" y="2658925"/>
            <a:ext cx="1075500" cy="15573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60" name="Google Shape;1960;p134"/>
          <p:cNvGraphicFramePr/>
          <p:nvPr/>
        </p:nvGraphicFramePr>
        <p:xfrm>
          <a:off x="4249700" y="1975104"/>
          <a:ext cx="3149700" cy="2878820"/>
        </p:xfrm>
        <a:graphic>
          <a:graphicData uri="http://schemas.openxmlformats.org/drawingml/2006/table">
            <a:tbl>
              <a:tblPr>
                <a:noFill/>
                <a:tableStyleId>{40D12380-B650-4FCC-8426-696EDC3700B5}</a:tableStyleId>
              </a:tblPr>
              <a:tblGrid>
                <a:gridCol w="530000">
                  <a:extLst>
                    <a:ext uri="{9D8B030D-6E8A-4147-A177-3AD203B41FA5}">
                      <a16:colId xmlns:a16="http://schemas.microsoft.com/office/drawing/2014/main" val="20000"/>
                    </a:ext>
                  </a:extLst>
                </a:gridCol>
                <a:gridCol w="1309850">
                  <a:extLst>
                    <a:ext uri="{9D8B030D-6E8A-4147-A177-3AD203B41FA5}">
                      <a16:colId xmlns:a16="http://schemas.microsoft.com/office/drawing/2014/main" val="20001"/>
                    </a:ext>
                  </a:extLst>
                </a:gridCol>
                <a:gridCol w="1309850">
                  <a:extLst>
                    <a:ext uri="{9D8B030D-6E8A-4147-A177-3AD203B41FA5}">
                      <a16:colId xmlns:a16="http://schemas.microsoft.com/office/drawing/2014/main" val="20002"/>
                    </a:ext>
                  </a:extLst>
                </a:gridCol>
              </a:tblGrid>
              <a:tr h="319850">
                <a:tc>
                  <a:txBody>
                    <a:bodyPr/>
                    <a:lstStyle/>
                    <a:p>
                      <a:pPr marL="0" marR="18288" lvl="0" indent="0" algn="r" rtl="0">
                        <a:spcBef>
                          <a:spcPts val="0"/>
                        </a:spcBef>
                        <a:spcAft>
                          <a:spcPts val="0"/>
                        </a:spcAft>
                        <a:buNone/>
                      </a:pPr>
                      <a:endParaRPr sz="900">
                        <a:solidFill>
                          <a:srgbClr val="000000"/>
                        </a:solidFill>
                      </a:endParaRPr>
                    </a:p>
                  </a:txBody>
                  <a:tcPr marL="0" marR="0" marT="0" marB="0">
                    <a:lnL w="9525" cap="flat" cmpd="sng">
                      <a:solidFill>
                        <a:srgbClr val="28C8E5">
                          <a:alpha val="0"/>
                        </a:srgbClr>
                      </a:solidFill>
                      <a:prstDash val="solid"/>
                      <a:round/>
                      <a:headEnd type="none" w="sm" len="sm"/>
                      <a:tailEnd type="none" w="sm" len="sm"/>
                    </a:lnL>
                    <a:lnR w="9525" cap="flat" cmpd="sng">
                      <a:solidFill>
                        <a:srgbClr val="28C8E5">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900" b="1">
                          <a:solidFill>
                            <a:srgbClr val="000000"/>
                          </a:solidFill>
                        </a:rPr>
                        <a:t># of Cities with Preference by </a:t>
                      </a:r>
                      <a:br>
                        <a:rPr lang="en" sz="900" b="1">
                          <a:solidFill>
                            <a:srgbClr val="000000"/>
                          </a:solidFill>
                        </a:rPr>
                      </a:br>
                      <a:r>
                        <a:rPr lang="en" sz="900" b="1">
                          <a:solidFill>
                            <a:srgbClr val="000000"/>
                          </a:solidFill>
                        </a:rPr>
                        <a:t>Food Variety According to Review Counts</a:t>
                      </a:r>
                      <a:endParaRPr sz="900" b="1"/>
                    </a:p>
                  </a:txBody>
                  <a:tcPr marL="45700" marR="0" marT="0" marB="0">
                    <a:lnL w="9525" cap="flat" cmpd="sng">
                      <a:solidFill>
                        <a:srgbClr val="28C8E5">
                          <a:alpha val="0"/>
                        </a:srgbClr>
                      </a:solidFill>
                      <a:prstDash val="solid"/>
                      <a:round/>
                      <a:headEnd type="none" w="sm" len="sm"/>
                      <a:tailEnd type="none" w="sm" len="sm"/>
                    </a:lnL>
                    <a:lnR w="9525" cap="flat" cmpd="sng">
                      <a:solidFill>
                        <a:srgbClr val="28C8E5">
                          <a:alpha val="0"/>
                        </a:srgbClr>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319850">
                <a:tc>
                  <a:txBody>
                    <a:bodyPr/>
                    <a:lstStyle/>
                    <a:p>
                      <a:pPr marL="0" marR="27432" lvl="0" indent="0" algn="r" rtl="0">
                        <a:spcBef>
                          <a:spcPts val="0"/>
                        </a:spcBef>
                        <a:spcAft>
                          <a:spcPts val="0"/>
                        </a:spcAft>
                        <a:buNone/>
                      </a:pPr>
                      <a:r>
                        <a:rPr lang="en" sz="900">
                          <a:solidFill>
                            <a:srgbClr val="000000"/>
                          </a:solidFill>
                        </a:rPr>
                        <a:t>300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1"/>
                  </a:ext>
                </a:extLst>
              </a:tr>
              <a:tr h="319850">
                <a:tc>
                  <a:txBody>
                    <a:bodyPr/>
                    <a:lstStyle/>
                    <a:p>
                      <a:pPr marL="0" marR="27432" lvl="0" indent="0" algn="r" rtl="0">
                        <a:spcBef>
                          <a:spcPts val="0"/>
                        </a:spcBef>
                        <a:spcAft>
                          <a:spcPts val="0"/>
                        </a:spcAft>
                        <a:buNone/>
                      </a:pPr>
                      <a:r>
                        <a:rPr lang="en" sz="900">
                          <a:solidFill>
                            <a:srgbClr val="000000"/>
                          </a:solidFill>
                        </a:rPr>
                        <a:t>250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2"/>
                  </a:ext>
                </a:extLst>
              </a:tr>
              <a:tr h="319850">
                <a:tc>
                  <a:txBody>
                    <a:bodyPr/>
                    <a:lstStyle/>
                    <a:p>
                      <a:pPr marL="0" marR="27432" lvl="0" indent="0" algn="r" rtl="0">
                        <a:spcBef>
                          <a:spcPts val="0"/>
                        </a:spcBef>
                        <a:spcAft>
                          <a:spcPts val="0"/>
                        </a:spcAft>
                        <a:buNone/>
                      </a:pPr>
                      <a:r>
                        <a:rPr lang="en" sz="900"/>
                        <a:t>200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3"/>
                  </a:ext>
                </a:extLst>
              </a:tr>
              <a:tr h="319850">
                <a:tc>
                  <a:txBody>
                    <a:bodyPr/>
                    <a:lstStyle/>
                    <a:p>
                      <a:pPr marL="0" marR="27432" lvl="0" indent="0" algn="r" rtl="0">
                        <a:spcBef>
                          <a:spcPts val="0"/>
                        </a:spcBef>
                        <a:spcAft>
                          <a:spcPts val="0"/>
                        </a:spcAft>
                        <a:buNone/>
                      </a:pPr>
                      <a:r>
                        <a:rPr lang="en" sz="900"/>
                        <a:t>150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4"/>
                  </a:ext>
                </a:extLst>
              </a:tr>
              <a:tr h="319850">
                <a:tc>
                  <a:txBody>
                    <a:bodyPr/>
                    <a:lstStyle/>
                    <a:p>
                      <a:pPr marL="0" marR="27432" lvl="0" indent="0" algn="r" rtl="0">
                        <a:spcBef>
                          <a:spcPts val="0"/>
                        </a:spcBef>
                        <a:spcAft>
                          <a:spcPts val="0"/>
                        </a:spcAft>
                        <a:buNone/>
                      </a:pPr>
                      <a:r>
                        <a:rPr lang="en" sz="900"/>
                        <a:t>100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5"/>
                  </a:ext>
                </a:extLst>
              </a:tr>
              <a:tr h="319850">
                <a:tc>
                  <a:txBody>
                    <a:bodyPr/>
                    <a:lstStyle/>
                    <a:p>
                      <a:pPr marL="0" marR="27432" lvl="0" indent="0" algn="r" rtl="0">
                        <a:spcBef>
                          <a:spcPts val="0"/>
                        </a:spcBef>
                        <a:spcAft>
                          <a:spcPts val="0"/>
                        </a:spcAft>
                        <a:buNone/>
                      </a:pPr>
                      <a:r>
                        <a:rPr lang="en" sz="900"/>
                        <a:t>50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tc>
                  <a:txBody>
                    <a:bodyPr/>
                    <a:lstStyle/>
                    <a:p>
                      <a:pPr marL="0" lvl="0" indent="0" algn="ctr" rtl="0">
                        <a:spcBef>
                          <a:spcPts val="0"/>
                        </a:spcBef>
                        <a:spcAft>
                          <a:spcPts val="0"/>
                        </a:spcAft>
                        <a:buNone/>
                      </a:pPr>
                      <a:endParaRPr sz="900" b="1"/>
                    </a:p>
                  </a:txBody>
                  <a:tcPr marL="0" marR="0" marT="0" marB="0">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solidFill>
                      <a:srgbClr val="EEF7F8"/>
                    </a:solidFill>
                  </a:tcPr>
                </a:tc>
                <a:extLst>
                  <a:ext uri="{0D108BD9-81ED-4DB2-BD59-A6C34878D82A}">
                    <a16:rowId xmlns:a16="http://schemas.microsoft.com/office/drawing/2014/main" val="10006"/>
                  </a:ext>
                </a:extLst>
              </a:tr>
              <a:tr h="319850">
                <a:tc>
                  <a:txBody>
                    <a:bodyPr/>
                    <a:lstStyle/>
                    <a:p>
                      <a:pPr marL="0" marR="27432" lvl="0" indent="0" algn="r" rtl="0">
                        <a:spcBef>
                          <a:spcPts val="0"/>
                        </a:spcBef>
                        <a:spcAft>
                          <a:spcPts val="0"/>
                        </a:spcAft>
                        <a:buNone/>
                      </a:pPr>
                      <a:r>
                        <a:rPr lang="en" sz="900"/>
                        <a:t>0</a:t>
                      </a: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900" b="1"/>
                        <a:t>Mexican</a:t>
                      </a:r>
                      <a:endParaRPr sz="900" b="1"/>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900" b="1"/>
                        <a:t>Italian</a:t>
                      </a:r>
                      <a:endParaRPr sz="900" b="1"/>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7"/>
                  </a:ext>
                </a:extLst>
              </a:tr>
              <a:tr h="319850">
                <a:tc>
                  <a:txBody>
                    <a:bodyPr/>
                    <a:lstStyle/>
                    <a:p>
                      <a:pPr marL="0" marR="18288" lvl="0" indent="0" algn="r" rtl="0">
                        <a:spcBef>
                          <a:spcPts val="0"/>
                        </a:spcBef>
                        <a:spcAft>
                          <a:spcPts val="0"/>
                        </a:spcAft>
                        <a:buNone/>
                      </a:pPr>
                      <a:endParaRPr sz="900"/>
                    </a:p>
                  </a:txBody>
                  <a:tcPr marL="0" marR="0" marT="0" marB="0">
                    <a:lnL w="9525" cap="flat" cmpd="sng">
                      <a:solidFill>
                        <a:srgbClr val="28C8E5">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C8E5">
                          <a:alpha val="0"/>
                        </a:srgbClr>
                      </a:solidFill>
                      <a:prstDash val="solid"/>
                      <a:round/>
                      <a:headEnd type="none" w="sm" len="sm"/>
                      <a:tailEnd type="none" w="sm" len="sm"/>
                    </a:lnT>
                    <a:lnB w="9525" cap="flat" cmpd="sng">
                      <a:solidFill>
                        <a:srgbClr val="28C8E5">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r>
                        <a:rPr lang="en" sz="900" b="1">
                          <a:solidFill>
                            <a:srgbClr val="000000"/>
                          </a:solidFill>
                        </a:rPr>
                        <a:t>Food Variety</a:t>
                      </a:r>
                      <a:endParaRPr>
                        <a:solidFill>
                          <a:srgbClr val="000000"/>
                        </a:solidFill>
                      </a:endParaRPr>
                    </a:p>
                    <a:p>
                      <a:pPr marL="0" lvl="0" indent="0" algn="ctr" rtl="0">
                        <a:spcBef>
                          <a:spcPts val="0"/>
                        </a:spcBef>
                        <a:spcAft>
                          <a:spcPts val="0"/>
                        </a:spcAft>
                        <a:buNone/>
                      </a:pPr>
                      <a:endParaRPr sz="900"/>
                    </a:p>
                  </a:txBody>
                  <a:tcPr marL="0" marR="0" marT="4570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8"/>
                  </a:ext>
                </a:extLst>
              </a:tr>
            </a:tbl>
          </a:graphicData>
        </a:graphic>
      </p:graphicFrame>
      <p:sp>
        <p:nvSpPr>
          <p:cNvPr id="1961" name="Google Shape;1961;p134"/>
          <p:cNvSpPr/>
          <p:nvPr/>
        </p:nvSpPr>
        <p:spPr>
          <a:xfrm>
            <a:off x="6199500" y="2297100"/>
            <a:ext cx="1075500" cy="19191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4"/>
          <p:cNvSpPr/>
          <p:nvPr/>
        </p:nvSpPr>
        <p:spPr>
          <a:xfrm>
            <a:off x="4917775" y="2817425"/>
            <a:ext cx="1075500" cy="1398900"/>
          </a:xfrm>
          <a:prstGeom prst="rect">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4"/>
          <p:cNvSpPr txBox="1"/>
          <p:nvPr/>
        </p:nvSpPr>
        <p:spPr>
          <a:xfrm rot="-5398936">
            <a:off x="-400800" y="3111600"/>
            <a:ext cx="1938000" cy="29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0000"/>
                </a:solidFill>
              </a:rPr>
              <a:t># of Cities</a:t>
            </a:r>
            <a:endParaRPr/>
          </a:p>
        </p:txBody>
      </p:sp>
      <p:sp>
        <p:nvSpPr>
          <p:cNvPr id="1964" name="Google Shape;1964;p134"/>
          <p:cNvSpPr txBox="1"/>
          <p:nvPr/>
        </p:nvSpPr>
        <p:spPr>
          <a:xfrm rot="-5398936">
            <a:off x="3349575" y="3149100"/>
            <a:ext cx="1938000" cy="29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0000"/>
                </a:solidFill>
              </a:rPr>
              <a:t># of Cities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Analyze for Trends (Statistical Analysis)</a:t>
            </a:r>
            <a:endParaRPr/>
          </a:p>
        </p:txBody>
      </p:sp>
      <p:sp>
        <p:nvSpPr>
          <p:cNvPr id="1970" name="Google Shape;1970;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Because of how close the numbers appear, we utilized a Student’s t-test to quickly assess if the perceived differences are not statistically significant but could be considered substantial. </a:t>
            </a:r>
            <a:endParaRPr/>
          </a:p>
        </p:txBody>
      </p:sp>
      <p:sp>
        <p:nvSpPr>
          <p:cNvPr id="1971" name="Google Shape;1971;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1972" name="Google Shape;1972;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973" name="Google Shape;1973;p135"/>
          <p:cNvGraphicFramePr/>
          <p:nvPr/>
        </p:nvGraphicFramePr>
        <p:xfrm>
          <a:off x="491325" y="1719970"/>
          <a:ext cx="6630400" cy="1384750"/>
        </p:xfrm>
        <a:graphic>
          <a:graphicData uri="http://schemas.openxmlformats.org/drawingml/2006/table">
            <a:tbl>
              <a:tblPr>
                <a:noFill/>
                <a:tableStyleId>{40D12380-B650-4FCC-8426-696EDC3700B5}</a:tableStyleId>
              </a:tblPr>
              <a:tblGrid>
                <a:gridCol w="1657600">
                  <a:extLst>
                    <a:ext uri="{9D8B030D-6E8A-4147-A177-3AD203B41FA5}">
                      <a16:colId xmlns:a16="http://schemas.microsoft.com/office/drawing/2014/main" val="20000"/>
                    </a:ext>
                  </a:extLst>
                </a:gridCol>
                <a:gridCol w="1657600">
                  <a:extLst>
                    <a:ext uri="{9D8B030D-6E8A-4147-A177-3AD203B41FA5}">
                      <a16:colId xmlns:a16="http://schemas.microsoft.com/office/drawing/2014/main" val="20001"/>
                    </a:ext>
                  </a:extLst>
                </a:gridCol>
                <a:gridCol w="1657600">
                  <a:extLst>
                    <a:ext uri="{9D8B030D-6E8A-4147-A177-3AD203B41FA5}">
                      <a16:colId xmlns:a16="http://schemas.microsoft.com/office/drawing/2014/main" val="20002"/>
                    </a:ext>
                  </a:extLst>
                </a:gridCol>
                <a:gridCol w="1657600">
                  <a:extLst>
                    <a:ext uri="{9D8B030D-6E8A-4147-A177-3AD203B41FA5}">
                      <a16:colId xmlns:a16="http://schemas.microsoft.com/office/drawing/2014/main" val="20003"/>
                    </a:ext>
                  </a:extLst>
                </a:gridCol>
              </a:tblGrid>
              <a:tr h="401300">
                <a:tc>
                  <a:txBody>
                    <a:bodyPr/>
                    <a:lstStyle/>
                    <a:p>
                      <a:pPr marL="0" lvl="0" indent="0" algn="l" rtl="0">
                        <a:spcBef>
                          <a:spcPts val="0"/>
                        </a:spcBef>
                        <a:spcAft>
                          <a:spcPts val="0"/>
                        </a:spcAft>
                        <a:buNone/>
                      </a:pPr>
                      <a:r>
                        <a:rPr lang="en"/>
                        <a:t>Metric</a:t>
                      </a:r>
                      <a:endParaRPr/>
                    </a:p>
                  </a:txBody>
                  <a:tcPr marL="182875" marR="91425" marT="91425" marB="91425">
                    <a:solidFill>
                      <a:srgbClr val="EEF7F8"/>
                    </a:solidFill>
                  </a:tcPr>
                </a:tc>
                <a:tc>
                  <a:txBody>
                    <a:bodyPr/>
                    <a:lstStyle/>
                    <a:p>
                      <a:pPr marL="0" lvl="0" indent="0" algn="l" rtl="0">
                        <a:spcBef>
                          <a:spcPts val="0"/>
                        </a:spcBef>
                        <a:spcAft>
                          <a:spcPts val="0"/>
                        </a:spcAft>
                        <a:buNone/>
                      </a:pPr>
                      <a:r>
                        <a:rPr lang="en">
                          <a:solidFill>
                            <a:srgbClr val="FFFFFF"/>
                          </a:solidFill>
                        </a:rPr>
                        <a:t>Italian</a:t>
                      </a:r>
                      <a:endParaRPr>
                        <a:solidFill>
                          <a:srgbClr val="FFFFFF"/>
                        </a:solidFill>
                      </a:endParaRPr>
                    </a:p>
                  </a:txBody>
                  <a:tcPr marL="182875" marR="91425" marT="91425" marB="91425">
                    <a:solidFill>
                      <a:srgbClr val="CC4125"/>
                    </a:solidFill>
                  </a:tcPr>
                </a:tc>
                <a:tc>
                  <a:txBody>
                    <a:bodyPr/>
                    <a:lstStyle/>
                    <a:p>
                      <a:pPr marL="0" lvl="0" indent="0" algn="l" rtl="0">
                        <a:spcBef>
                          <a:spcPts val="0"/>
                        </a:spcBef>
                        <a:spcAft>
                          <a:spcPts val="0"/>
                        </a:spcAft>
                        <a:buNone/>
                      </a:pPr>
                      <a:r>
                        <a:rPr lang="en">
                          <a:solidFill>
                            <a:srgbClr val="000000"/>
                          </a:solidFill>
                        </a:rPr>
                        <a:t>Mexican</a:t>
                      </a:r>
                      <a:endParaRPr/>
                    </a:p>
                  </a:txBody>
                  <a:tcPr marL="182875" marR="91425" marT="91425" marB="91425">
                    <a:solidFill>
                      <a:srgbClr val="FFAB40"/>
                    </a:solidFill>
                  </a:tcPr>
                </a:tc>
                <a:tc>
                  <a:txBody>
                    <a:bodyPr/>
                    <a:lstStyle/>
                    <a:p>
                      <a:pPr marL="0" lvl="0" indent="0" algn="l" rtl="0">
                        <a:spcBef>
                          <a:spcPts val="0"/>
                        </a:spcBef>
                        <a:spcAft>
                          <a:spcPts val="0"/>
                        </a:spcAft>
                        <a:buNone/>
                      </a:pPr>
                      <a:r>
                        <a:rPr lang="en">
                          <a:solidFill>
                            <a:srgbClr val="000000"/>
                          </a:solidFill>
                        </a:rPr>
                        <a:t>p-Value (</a:t>
                      </a:r>
                      <a:r>
                        <a:rPr lang="en"/>
                        <a:t>t</a:t>
                      </a:r>
                      <a:r>
                        <a:rPr lang="en">
                          <a:solidFill>
                            <a:srgbClr val="000000"/>
                          </a:solidFill>
                        </a:rPr>
                        <a:t>-</a:t>
                      </a:r>
                      <a:r>
                        <a:rPr lang="en"/>
                        <a:t>t</a:t>
                      </a:r>
                      <a:r>
                        <a:rPr lang="en">
                          <a:solidFill>
                            <a:srgbClr val="000000"/>
                          </a:solidFill>
                        </a:rPr>
                        <a:t>est)</a:t>
                      </a:r>
                      <a:endParaRPr>
                        <a:solidFill>
                          <a:srgbClr val="000000"/>
                        </a:solidFill>
                      </a:endParaRPr>
                    </a:p>
                  </a:txBody>
                  <a:tcPr marL="182875" marR="91425" marT="91425" marB="91425">
                    <a:solidFill>
                      <a:srgbClr val="EEF7F8"/>
                    </a:solidFill>
                  </a:tcPr>
                </a:tc>
                <a:extLst>
                  <a:ext uri="{0D108BD9-81ED-4DB2-BD59-A6C34878D82A}">
                    <a16:rowId xmlns:a16="http://schemas.microsoft.com/office/drawing/2014/main" val="10000"/>
                  </a:ext>
                </a:extLst>
              </a:tr>
              <a:tr h="515525">
                <a:tc>
                  <a:txBody>
                    <a:bodyPr/>
                    <a:lstStyle/>
                    <a:p>
                      <a:pPr marL="0" lvl="0" indent="0" algn="l" rtl="0">
                        <a:spcBef>
                          <a:spcPts val="0"/>
                        </a:spcBef>
                        <a:spcAft>
                          <a:spcPts val="0"/>
                        </a:spcAft>
                        <a:buNone/>
                      </a:pPr>
                      <a:r>
                        <a:rPr lang="en"/>
                        <a:t>Average Rating</a:t>
                      </a:r>
                      <a:endParaRPr/>
                    </a:p>
                  </a:txBody>
                  <a:tcPr marL="182875" marR="91425" marT="91425" marB="91425">
                    <a:solidFill>
                      <a:srgbClr val="FFFFFF"/>
                    </a:solidFill>
                  </a:tcPr>
                </a:tc>
                <a:tc>
                  <a:txBody>
                    <a:bodyPr/>
                    <a:lstStyle/>
                    <a:p>
                      <a:pPr marL="0" lvl="0" indent="0" algn="l" rtl="0">
                        <a:spcBef>
                          <a:spcPts val="0"/>
                        </a:spcBef>
                        <a:spcAft>
                          <a:spcPts val="0"/>
                        </a:spcAft>
                        <a:buClr>
                          <a:srgbClr val="000000"/>
                        </a:buClr>
                        <a:buFont typeface="Arial"/>
                        <a:buNone/>
                      </a:pPr>
                      <a:r>
                        <a:rPr lang="en">
                          <a:solidFill>
                            <a:srgbClr val="000000"/>
                          </a:solidFill>
                        </a:rPr>
                        <a:t>3.806</a:t>
                      </a:r>
                      <a:endParaRPr/>
                    </a:p>
                  </a:txBody>
                  <a:tcPr marL="182875" marR="91425" marT="91425" marB="91425">
                    <a:solidFill>
                      <a:srgbClr val="FFFFFF"/>
                    </a:solidFill>
                  </a:tcPr>
                </a:tc>
                <a:tc>
                  <a:txBody>
                    <a:bodyPr/>
                    <a:lstStyle/>
                    <a:p>
                      <a:pPr marL="0" lvl="0" indent="0" algn="l" rtl="0">
                        <a:spcBef>
                          <a:spcPts val="0"/>
                        </a:spcBef>
                        <a:spcAft>
                          <a:spcPts val="0"/>
                        </a:spcAft>
                        <a:buClr>
                          <a:srgbClr val="000000"/>
                        </a:buClr>
                        <a:buSzPts val="2700"/>
                        <a:buFont typeface="Arial"/>
                        <a:buNone/>
                      </a:pPr>
                      <a:r>
                        <a:rPr lang="en">
                          <a:solidFill>
                            <a:srgbClr val="000000"/>
                          </a:solidFill>
                        </a:rPr>
                        <a:t>3.826</a:t>
                      </a:r>
                      <a:endParaRPr/>
                    </a:p>
                  </a:txBody>
                  <a:tcPr marL="182875" marR="91425" marT="91425" marB="91425">
                    <a:solidFill>
                      <a:srgbClr val="FFFFFF"/>
                    </a:solidFill>
                  </a:tcPr>
                </a:tc>
                <a:tc>
                  <a:txBody>
                    <a:bodyPr/>
                    <a:lstStyle/>
                    <a:p>
                      <a:pPr marL="0" lvl="0" indent="0" algn="l" rtl="0">
                        <a:spcBef>
                          <a:spcPts val="0"/>
                        </a:spcBef>
                        <a:spcAft>
                          <a:spcPts val="0"/>
                        </a:spcAft>
                        <a:buClr>
                          <a:srgbClr val="000000"/>
                        </a:buClr>
                        <a:buFont typeface="Arial"/>
                        <a:buNone/>
                      </a:pPr>
                      <a:r>
                        <a:rPr lang="en">
                          <a:solidFill>
                            <a:srgbClr val="000000"/>
                          </a:solidFill>
                        </a:rPr>
                        <a:t>0.284</a:t>
                      </a:r>
                      <a:endParaRPr/>
                    </a:p>
                  </a:txBody>
                  <a:tcPr marL="182875" marR="91425" marT="91425" marB="91425">
                    <a:solidFill>
                      <a:srgbClr val="FFFFFF"/>
                    </a:solidFill>
                  </a:tcPr>
                </a:tc>
                <a:extLst>
                  <a:ext uri="{0D108BD9-81ED-4DB2-BD59-A6C34878D82A}">
                    <a16:rowId xmlns:a16="http://schemas.microsoft.com/office/drawing/2014/main" val="10001"/>
                  </a:ext>
                </a:extLst>
              </a:tr>
              <a:tr h="467925">
                <a:tc>
                  <a:txBody>
                    <a:bodyPr/>
                    <a:lstStyle/>
                    <a:p>
                      <a:pPr marL="0" lvl="0" indent="0" algn="l" rtl="0">
                        <a:spcBef>
                          <a:spcPts val="0"/>
                        </a:spcBef>
                        <a:spcAft>
                          <a:spcPts val="0"/>
                        </a:spcAft>
                        <a:buNone/>
                      </a:pPr>
                      <a:r>
                        <a:rPr lang="en"/>
                        <a:t>Review Counts</a:t>
                      </a:r>
                      <a:endParaRPr/>
                    </a:p>
                  </a:txBody>
                  <a:tcPr marL="182875" marR="91425" marT="91425" marB="91425">
                    <a:solidFill>
                      <a:srgbClr val="FFFFFF"/>
                    </a:solidFill>
                  </a:tcPr>
                </a:tc>
                <a:tc>
                  <a:txBody>
                    <a:bodyPr/>
                    <a:lstStyle/>
                    <a:p>
                      <a:pPr marL="0" lvl="0" indent="0" algn="l" rtl="0">
                        <a:spcBef>
                          <a:spcPts val="0"/>
                        </a:spcBef>
                        <a:spcAft>
                          <a:spcPts val="0"/>
                        </a:spcAft>
                        <a:buClr>
                          <a:srgbClr val="000000"/>
                        </a:buClr>
                        <a:buFont typeface="Arial"/>
                        <a:buNone/>
                      </a:pPr>
                      <a:r>
                        <a:rPr lang="en">
                          <a:solidFill>
                            <a:srgbClr val="000000"/>
                          </a:solidFill>
                        </a:rPr>
                        <a:t>573k</a:t>
                      </a:r>
                      <a:endParaRPr/>
                    </a:p>
                  </a:txBody>
                  <a:tcPr marL="182875" marR="91425" marT="91425" marB="91425">
                    <a:solidFill>
                      <a:srgbClr val="FFFFFF"/>
                    </a:solidFill>
                  </a:tcPr>
                </a:tc>
                <a:tc>
                  <a:txBody>
                    <a:bodyPr/>
                    <a:lstStyle/>
                    <a:p>
                      <a:pPr marL="0" lvl="0" indent="0" algn="l" rtl="0">
                        <a:spcBef>
                          <a:spcPts val="0"/>
                        </a:spcBef>
                        <a:spcAft>
                          <a:spcPts val="0"/>
                        </a:spcAft>
                        <a:buClr>
                          <a:srgbClr val="000000"/>
                        </a:buClr>
                        <a:buFont typeface="Arial"/>
                        <a:buNone/>
                      </a:pPr>
                      <a:r>
                        <a:rPr lang="en">
                          <a:solidFill>
                            <a:srgbClr val="000000"/>
                          </a:solidFill>
                        </a:rPr>
                        <a:t>476k</a:t>
                      </a:r>
                      <a:endParaRPr/>
                    </a:p>
                  </a:txBody>
                  <a:tcPr marL="182875" marR="91425" marT="91425" marB="91425">
                    <a:solidFill>
                      <a:srgbClr val="FFFFFF"/>
                    </a:solidFill>
                  </a:tcPr>
                </a:tc>
                <a:tc>
                  <a:txBody>
                    <a:bodyPr/>
                    <a:lstStyle/>
                    <a:p>
                      <a:pPr marL="0" lvl="0" indent="0" algn="l" rtl="0">
                        <a:spcBef>
                          <a:spcPts val="0"/>
                        </a:spcBef>
                        <a:spcAft>
                          <a:spcPts val="0"/>
                        </a:spcAft>
                        <a:buClr>
                          <a:srgbClr val="000000"/>
                        </a:buClr>
                        <a:buFont typeface="Arial"/>
                        <a:buNone/>
                      </a:pPr>
                      <a:r>
                        <a:rPr lang="en">
                          <a:solidFill>
                            <a:srgbClr val="000000"/>
                          </a:solidFill>
                        </a:rPr>
                        <a:t>0.057</a:t>
                      </a:r>
                      <a:endParaRPr/>
                    </a:p>
                  </a:txBody>
                  <a:tcPr marL="182875" marR="91425" marT="91425" marB="91425">
                    <a:solidFill>
                      <a:srgbClr val="FFFFFF"/>
                    </a:solidFill>
                  </a:tcPr>
                </a:tc>
                <a:extLst>
                  <a:ext uri="{0D108BD9-81ED-4DB2-BD59-A6C34878D82A}">
                    <a16:rowId xmlns:a16="http://schemas.microsoft.com/office/drawing/2014/main" val="10002"/>
                  </a:ext>
                </a:extLst>
              </a:tr>
            </a:tbl>
          </a:graphicData>
        </a:graphic>
      </p:graphicFrame>
      <p:sp>
        <p:nvSpPr>
          <p:cNvPr id="1974" name="Google Shape;1974;p135"/>
          <p:cNvSpPr txBox="1"/>
          <p:nvPr/>
        </p:nvSpPr>
        <p:spPr>
          <a:xfrm>
            <a:off x="1491175" y="3769323"/>
            <a:ext cx="8686800" cy="276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 sz="1800">
                <a:latin typeface="Roboto"/>
                <a:ea typeface="Roboto"/>
                <a:cs typeface="Roboto"/>
                <a:sym typeface="Roboto"/>
              </a:rPr>
              <a:t>The difference in review count is </a:t>
            </a:r>
            <a:r>
              <a:rPr lang="en" sz="1800" b="1">
                <a:highlight>
                  <a:srgbClr val="FFFF00"/>
                </a:highlight>
                <a:latin typeface="Roboto"/>
                <a:ea typeface="Roboto"/>
                <a:cs typeface="Roboto"/>
                <a:sym typeface="Roboto"/>
              </a:rPr>
              <a:t>not statistically</a:t>
            </a:r>
            <a:r>
              <a:rPr lang="en" sz="1800">
                <a:highlight>
                  <a:srgbClr val="FFFF00"/>
                </a:highlight>
                <a:latin typeface="Roboto"/>
                <a:ea typeface="Roboto"/>
                <a:cs typeface="Roboto"/>
                <a:sym typeface="Roboto"/>
              </a:rPr>
              <a:t> </a:t>
            </a:r>
            <a:r>
              <a:rPr lang="en" sz="1800" b="1">
                <a:highlight>
                  <a:srgbClr val="FFFF00"/>
                </a:highlight>
                <a:latin typeface="Roboto"/>
                <a:ea typeface="Roboto"/>
                <a:cs typeface="Roboto"/>
                <a:sym typeface="Roboto"/>
              </a:rPr>
              <a:t>significant</a:t>
            </a:r>
            <a:r>
              <a:rPr lang="en" sz="1800">
                <a:latin typeface="Roboto"/>
                <a:ea typeface="Roboto"/>
                <a:cs typeface="Roboto"/>
                <a:sym typeface="Roboto"/>
              </a:rPr>
              <a:t>.</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pic>
        <p:nvPicPr>
          <p:cNvPr id="1975" name="Google Shape;1975;p135"/>
          <p:cNvPicPr preferRelativeResize="0"/>
          <p:nvPr/>
        </p:nvPicPr>
        <p:blipFill>
          <a:blip r:embed="rId3">
            <a:alphaModFix/>
          </a:blip>
          <a:stretch>
            <a:fillRect/>
          </a:stretch>
        </p:blipFill>
        <p:spPr>
          <a:xfrm>
            <a:off x="576775" y="3514313"/>
            <a:ext cx="914400" cy="914400"/>
          </a:xfrm>
          <a:prstGeom prst="rect">
            <a:avLst/>
          </a:prstGeom>
          <a:noFill/>
          <a:ln>
            <a:noFill/>
          </a:ln>
          <a:effectLst>
            <a:outerShdw blurRad="57150" dist="19050" dir="5400000" algn="bl" rotWithShape="0">
              <a:srgbClr val="42719B">
                <a:alpha val="50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13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8: Acknowledge Limitations</a:t>
            </a:r>
            <a:endParaRPr/>
          </a:p>
        </p:txBody>
      </p:sp>
      <p:sp>
        <p:nvSpPr>
          <p:cNvPr id="1981" name="Google Shape;1981;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1982" name="Google Shape;1982;p13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Limitations of Analysis</a:t>
            </a:r>
            <a:endParaRPr/>
          </a:p>
        </p:txBody>
      </p:sp>
      <p:sp>
        <p:nvSpPr>
          <p:cNvPr id="1988" name="Google Shape;1988;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1989" name="Google Shape;1989;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990" name="Google Shape;1990;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Yelp demographics may not match the American demographic.</a:t>
            </a:r>
            <a:endParaRPr/>
          </a:p>
        </p:txBody>
      </p:sp>
      <p:pic>
        <p:nvPicPr>
          <p:cNvPr id="1991" name="Google Shape;1991;p137"/>
          <p:cNvPicPr preferRelativeResize="0"/>
          <p:nvPr/>
        </p:nvPicPr>
        <p:blipFill rotWithShape="1">
          <a:blip r:embed="rId3">
            <a:alphaModFix/>
          </a:blip>
          <a:srcRect/>
          <a:stretch/>
        </p:blipFill>
        <p:spPr>
          <a:xfrm>
            <a:off x="495322" y="1233275"/>
            <a:ext cx="4481474" cy="3566160"/>
          </a:xfrm>
          <a:prstGeom prst="rect">
            <a:avLst/>
          </a:prstGeom>
          <a:noFill/>
          <a:ln w="9525" cap="flat" cmpd="sng">
            <a:solidFill>
              <a:srgbClr val="28C8E5"/>
            </a:solidFill>
            <a:prstDash val="solid"/>
            <a:round/>
            <a:headEnd type="none" w="sm" len="sm"/>
            <a:tailEnd type="none" w="sm" len="sm"/>
          </a:ln>
        </p:spPr>
      </p:pic>
      <p:pic>
        <p:nvPicPr>
          <p:cNvPr id="1992" name="Google Shape;1992;p137"/>
          <p:cNvPicPr preferRelativeResize="0"/>
          <p:nvPr/>
        </p:nvPicPr>
        <p:blipFill>
          <a:blip r:embed="rId4">
            <a:alphaModFix/>
          </a:blip>
          <a:stretch>
            <a:fillRect/>
          </a:stretch>
        </p:blipFill>
        <p:spPr>
          <a:xfrm>
            <a:off x="5151671" y="1259200"/>
            <a:ext cx="914400" cy="914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marL="0" lvl="0" indent="0" algn="l" rtl="0">
              <a:spcBef>
                <a:spcPts val="0"/>
              </a:spcBef>
              <a:spcAft>
                <a:spcPts val="0"/>
              </a:spcAft>
              <a:buNone/>
            </a:pPr>
            <a:endParaRPr/>
          </a:p>
        </p:txBody>
      </p:sp>
      <p:sp>
        <p:nvSpPr>
          <p:cNvPr id="1998" name="Google Shape;1998;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Restaurant experiences do not equate to home-cooked meals.</a:t>
            </a:r>
            <a:endParaRPr/>
          </a:p>
        </p:txBody>
      </p:sp>
      <p:sp>
        <p:nvSpPr>
          <p:cNvPr id="1999" name="Google Shape;1999;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2000" name="Google Shape;2000;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01" name="Google Shape;2001;p138"/>
          <p:cNvPicPr preferRelativeResize="0"/>
          <p:nvPr/>
        </p:nvPicPr>
        <p:blipFill rotWithShape="1">
          <a:blip r:embed="rId3">
            <a:alphaModFix/>
          </a:blip>
          <a:srcRect/>
          <a:stretch/>
        </p:blipFill>
        <p:spPr>
          <a:xfrm>
            <a:off x="424350" y="1414463"/>
            <a:ext cx="4114800" cy="2314575"/>
          </a:xfrm>
          <a:prstGeom prst="rect">
            <a:avLst/>
          </a:prstGeom>
          <a:noFill/>
          <a:ln>
            <a:noFill/>
          </a:ln>
        </p:spPr>
      </p:pic>
      <p:pic>
        <p:nvPicPr>
          <p:cNvPr id="2002" name="Google Shape;2002;p138"/>
          <p:cNvPicPr preferRelativeResize="0"/>
          <p:nvPr/>
        </p:nvPicPr>
        <p:blipFill>
          <a:blip r:embed="rId4">
            <a:alphaModFix/>
          </a:blip>
          <a:stretch>
            <a:fillRect/>
          </a:stretch>
        </p:blipFill>
        <p:spPr>
          <a:xfrm>
            <a:off x="4768200" y="1417320"/>
            <a:ext cx="4114800" cy="23145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008" name="Google Shape;2008;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Fine-dining effect?</a:t>
            </a:r>
            <a:endParaRPr/>
          </a:p>
        </p:txBody>
      </p:sp>
      <p:sp>
        <p:nvSpPr>
          <p:cNvPr id="2009" name="Google Shape;2009;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2010" name="Google Shape;2010;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11" name="Google Shape;2011;p139"/>
          <p:cNvPicPr preferRelativeResize="0"/>
          <p:nvPr/>
        </p:nvPicPr>
        <p:blipFill>
          <a:blip r:embed="rId3">
            <a:alphaModFix/>
          </a:blip>
          <a:stretch>
            <a:fillRect/>
          </a:stretch>
        </p:blipFill>
        <p:spPr>
          <a:xfrm>
            <a:off x="463775" y="1269350"/>
            <a:ext cx="6185002" cy="347471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Google Shape;2016;p14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Step 9: Make the Call</a:t>
            </a:r>
            <a:endParaRPr/>
          </a:p>
          <a:p>
            <a:pPr marL="0" lvl="0" indent="0" algn="ctr" rtl="0">
              <a:spcBef>
                <a:spcPts val="0"/>
              </a:spcBef>
              <a:spcAft>
                <a:spcPts val="0"/>
              </a:spcAft>
              <a:buNone/>
            </a:pPr>
            <a:endParaRPr/>
          </a:p>
        </p:txBody>
      </p:sp>
      <p:sp>
        <p:nvSpPr>
          <p:cNvPr id="2017" name="Google Shape;2017;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2018" name="Google Shape;2018;p14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0"/>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Why is </a:t>
            </a:r>
            <a:r>
              <a:rPr lang="en" b="1"/>
              <a:t>data analytics</a:t>
            </a:r>
            <a:r>
              <a:rPr lang="en">
                <a:latin typeface="Roboto Light"/>
                <a:ea typeface="Roboto Light"/>
                <a:cs typeface="Roboto Light"/>
                <a:sym typeface="Roboto Light"/>
              </a:rPr>
              <a:t> such a </a:t>
            </a:r>
            <a:r>
              <a:rPr lang="en" b="1">
                <a:solidFill>
                  <a:srgbClr val="FF0000"/>
                </a:solidFill>
              </a:rPr>
              <a:t>hot </a:t>
            </a:r>
            <a:r>
              <a:rPr lang="en">
                <a:latin typeface="Roboto Light"/>
                <a:ea typeface="Roboto Light"/>
                <a:cs typeface="Roboto Light"/>
                <a:sym typeface="Roboto Light"/>
              </a:rPr>
              <a:t>skill these days?</a:t>
            </a:r>
            <a:endParaRPr>
              <a:latin typeface="Roboto Light"/>
              <a:ea typeface="Roboto Light"/>
              <a:cs typeface="Roboto Light"/>
              <a:sym typeface="Roboto Light"/>
            </a:endParaRPr>
          </a:p>
        </p:txBody>
      </p: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077" name="Google Shape;1077;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141"/>
          <p:cNvSpPr/>
          <p:nvPr/>
        </p:nvSpPr>
        <p:spPr>
          <a:xfrm>
            <a:off x="-50" y="2891525"/>
            <a:ext cx="9144000" cy="1439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Making the Call </a:t>
            </a:r>
            <a:endParaRPr/>
          </a:p>
        </p:txBody>
      </p:sp>
      <p:sp>
        <p:nvSpPr>
          <p:cNvPr id="2025" name="Google Shape;2025;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90</a:t>
            </a:fld>
            <a:endParaRPr/>
          </a:p>
        </p:txBody>
      </p:sp>
      <p:sp>
        <p:nvSpPr>
          <p:cNvPr id="2026" name="Google Shape;2026;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27" name="Google Shape;2027;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The “Proper” Conclusion:</a:t>
            </a:r>
            <a:endParaRPr b="1"/>
          </a:p>
          <a:p>
            <a:pPr marL="0" lvl="0" indent="0" algn="l" rtl="0">
              <a:spcBef>
                <a:spcPts val="0"/>
              </a:spcBef>
              <a:spcAft>
                <a:spcPts val="0"/>
              </a:spcAft>
              <a:buClr>
                <a:schemeClr val="dk1"/>
              </a:buClr>
              <a:buSzPts val="1100"/>
              <a:buFont typeface="Arial"/>
              <a:buNone/>
            </a:pPr>
            <a:r>
              <a:rPr lang="en">
                <a:solidFill>
                  <a:schemeClr val="dk1"/>
                </a:solidFill>
              </a:rPr>
              <a:t>Based on our analysis, it’s clear that Americans’ preferences for Italian and Mexican food are similar in nature. As a whole, Americans rate Mexican and Italian restaurants at non-statistically similar scores (avg. score: 3.8, p-value: 0.285). Although there are more reviews for Italian restaurants, we have shown that the difference is statistically significant (+96k, p-value: 0.057). </a:t>
            </a:r>
            <a:endParaRPr>
              <a:solidFill>
                <a:schemeClr val="dk1"/>
              </a:solidFill>
            </a:endParaRPr>
          </a:p>
          <a:p>
            <a:pPr marL="0" lvl="0" indent="0" algn="l" rtl="0">
              <a:spcBef>
                <a:spcPts val="800"/>
              </a:spcBef>
              <a:spcAft>
                <a:spcPts val="0"/>
              </a:spcAft>
              <a:buClr>
                <a:schemeClr val="dk1"/>
              </a:buClr>
              <a:buSzPts val="1100"/>
              <a:buFont typeface="Arial"/>
              <a:buNone/>
            </a:pPr>
            <a:endParaRPr>
              <a:solidFill>
                <a:schemeClr val="dk1"/>
              </a:solidFill>
            </a:endParaRPr>
          </a:p>
          <a:p>
            <a:pPr marL="0" lvl="0" indent="0" algn="l" rtl="0">
              <a:spcBef>
                <a:spcPts val="800"/>
              </a:spcBef>
              <a:spcAft>
                <a:spcPts val="0"/>
              </a:spcAft>
              <a:buNone/>
            </a:pPr>
            <a:endParaRPr/>
          </a:p>
        </p:txBody>
      </p:sp>
      <p:pic>
        <p:nvPicPr>
          <p:cNvPr id="2028" name="Google Shape;2028;p141"/>
          <p:cNvPicPr preferRelativeResize="0"/>
          <p:nvPr/>
        </p:nvPicPr>
        <p:blipFill>
          <a:blip r:embed="rId3">
            <a:alphaModFix/>
          </a:blip>
          <a:stretch>
            <a:fillRect/>
          </a:stretch>
        </p:blipFill>
        <p:spPr>
          <a:xfrm>
            <a:off x="431875" y="2536523"/>
            <a:ext cx="2320675" cy="2246413"/>
          </a:xfrm>
          <a:prstGeom prst="rect">
            <a:avLst/>
          </a:prstGeom>
          <a:noFill/>
          <a:ln>
            <a:noFill/>
          </a:ln>
        </p:spPr>
      </p:pic>
      <p:sp>
        <p:nvSpPr>
          <p:cNvPr id="2029" name="Google Shape;2029;p141"/>
          <p:cNvSpPr txBox="1"/>
          <p:nvPr/>
        </p:nvSpPr>
        <p:spPr>
          <a:xfrm>
            <a:off x="2832500" y="2954700"/>
            <a:ext cx="6112200" cy="14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This may indicate there is an increased interest in visiting Italian restaurants at an experiential level. Or it may merely suggest that Yelp users enjoy writing reviews of Italian restaurants more than Mexican restaurants.</a:t>
            </a:r>
            <a:endParaRPr sz="1800">
              <a:solidFill>
                <a:srgbClr val="FFFFFF"/>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Making the Call </a:t>
            </a:r>
            <a:endParaRPr/>
          </a:p>
        </p:txBody>
      </p:sp>
      <p:sp>
        <p:nvSpPr>
          <p:cNvPr id="2035" name="Google Shape;2035;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 “Let’s Be Real” Conclusion: Italian (but it’s going to be close).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36" name="Google Shape;2036;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91</a:t>
            </a:fld>
            <a:endParaRPr/>
          </a:p>
        </p:txBody>
      </p:sp>
      <p:sp>
        <p:nvSpPr>
          <p:cNvPr id="2037" name="Google Shape;2037;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38" name="Google Shape;2038;p142"/>
          <p:cNvPicPr preferRelativeResize="0"/>
          <p:nvPr/>
        </p:nvPicPr>
        <p:blipFill>
          <a:blip r:embed="rId3">
            <a:alphaModFix/>
          </a:blip>
          <a:stretch>
            <a:fillRect/>
          </a:stretch>
        </p:blipFill>
        <p:spPr>
          <a:xfrm>
            <a:off x="2660339" y="1128237"/>
            <a:ext cx="3823323" cy="37009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Google Shape;2043;p14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 Analytics Paradigm</a:t>
            </a:r>
            <a:endParaRPr/>
          </a:p>
        </p:txBody>
      </p:sp>
      <p:sp>
        <p:nvSpPr>
          <p:cNvPr id="2044" name="Google Shape;2044;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92</a:t>
            </a:fld>
            <a:endParaRPr/>
          </a:p>
        </p:txBody>
      </p:sp>
      <p:sp>
        <p:nvSpPr>
          <p:cNvPr id="2045" name="Google Shape;2045;p14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Analytics Paradigm</a:t>
            </a:r>
            <a:endParaRPr/>
          </a:p>
        </p:txBody>
      </p:sp>
      <p:sp>
        <p:nvSpPr>
          <p:cNvPr id="2051" name="Google Shape;2051;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93</a:t>
            </a:fld>
            <a:endParaRPr/>
          </a:p>
        </p:txBody>
      </p:sp>
      <p:sp>
        <p:nvSpPr>
          <p:cNvPr id="2052" name="Google Shape;2052;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3" name="Google Shape;2053;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Regardless of type or industry, this paradigm provides a repeatable pathway for effective data problem solving.</a:t>
            </a:r>
            <a:endParaRPr/>
          </a:p>
        </p:txBody>
      </p:sp>
      <p:grpSp>
        <p:nvGrpSpPr>
          <p:cNvPr id="2054" name="Google Shape;2054;p144"/>
          <p:cNvGrpSpPr/>
          <p:nvPr/>
        </p:nvGrpSpPr>
        <p:grpSpPr>
          <a:xfrm>
            <a:off x="447475" y="1585313"/>
            <a:ext cx="1944600" cy="914449"/>
            <a:chOff x="1126863" y="2013875"/>
            <a:chExt cx="1944600" cy="1569600"/>
          </a:xfrm>
        </p:grpSpPr>
        <p:sp>
          <p:nvSpPr>
            <p:cNvPr id="2055" name="Google Shape;2055;p144"/>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44"/>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grpSp>
      <p:grpSp>
        <p:nvGrpSpPr>
          <p:cNvPr id="2057" name="Google Shape;2057;p144"/>
          <p:cNvGrpSpPr/>
          <p:nvPr/>
        </p:nvGrpSpPr>
        <p:grpSpPr>
          <a:xfrm>
            <a:off x="4201334" y="2272645"/>
            <a:ext cx="261571" cy="260379"/>
            <a:chOff x="4858109" y="2631368"/>
            <a:chExt cx="316442" cy="315000"/>
          </a:xfrm>
        </p:grpSpPr>
        <p:sp>
          <p:nvSpPr>
            <p:cNvPr id="2058" name="Google Shape;2058;p14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4"/>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2060" name="Google Shape;2060;p144"/>
          <p:cNvGrpSpPr/>
          <p:nvPr/>
        </p:nvGrpSpPr>
        <p:grpSpPr>
          <a:xfrm>
            <a:off x="3050791" y="1581912"/>
            <a:ext cx="2560260" cy="914449"/>
            <a:chOff x="3071457" y="2013875"/>
            <a:chExt cx="1944600" cy="1569600"/>
          </a:xfrm>
        </p:grpSpPr>
        <p:sp>
          <p:nvSpPr>
            <p:cNvPr id="2061" name="Google Shape;2061;p144"/>
            <p:cNvSpPr/>
            <p:nvPr/>
          </p:nvSpPr>
          <p:spPr>
            <a:xfrm rot="10800000" flipH="1">
              <a:off x="3071457" y="2013875"/>
              <a:ext cx="1944600" cy="1569600"/>
            </a:xfrm>
            <a:prstGeom prst="round2DiagRect">
              <a:avLst>
                <a:gd name="adj1" fmla="val 0"/>
                <a:gd name="adj2" fmla="val 17764"/>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4"/>
            <p:cNvSpPr txBox="1"/>
            <p:nvPr/>
          </p:nvSpPr>
          <p:spPr>
            <a:xfrm>
              <a:off x="3316102" y="2517971"/>
              <a:ext cx="1451700" cy="459900"/>
            </a:xfrm>
            <a:prstGeom prst="rect">
              <a:avLst/>
            </a:prstGeom>
            <a:solidFill>
              <a:srgbClr val="FFD96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Identify Data Sources</a:t>
              </a:r>
              <a:endParaRPr sz="1100" b="1">
                <a:latin typeface="Roboto"/>
                <a:ea typeface="Roboto"/>
                <a:cs typeface="Roboto"/>
                <a:sym typeface="Roboto"/>
              </a:endParaRPr>
            </a:p>
          </p:txBody>
        </p:sp>
      </p:grpSp>
      <p:grpSp>
        <p:nvGrpSpPr>
          <p:cNvPr id="2063" name="Google Shape;2063;p144"/>
          <p:cNvGrpSpPr/>
          <p:nvPr/>
        </p:nvGrpSpPr>
        <p:grpSpPr>
          <a:xfrm>
            <a:off x="447527" y="1585313"/>
            <a:ext cx="2560260" cy="914449"/>
            <a:chOff x="1126863" y="2013875"/>
            <a:chExt cx="1944600" cy="1569600"/>
          </a:xfrm>
        </p:grpSpPr>
        <p:sp>
          <p:nvSpPr>
            <p:cNvPr id="2064" name="Google Shape;2064;p144"/>
            <p:cNvSpPr/>
            <p:nvPr/>
          </p:nvSpPr>
          <p:spPr>
            <a:xfrm>
              <a:off x="1126863" y="2013875"/>
              <a:ext cx="1944600" cy="1569600"/>
            </a:xfrm>
            <a:prstGeom prst="round2DiagRect">
              <a:avLst>
                <a:gd name="adj1" fmla="val 0"/>
                <a:gd name="adj2" fmla="val 17764"/>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44"/>
            <p:cNvSpPr txBox="1"/>
            <p:nvPr/>
          </p:nvSpPr>
          <p:spPr>
            <a:xfrm>
              <a:off x="1351627" y="2517971"/>
              <a:ext cx="1451700" cy="459900"/>
            </a:xfrm>
            <a:prstGeom prst="rect">
              <a:avLst/>
            </a:prstGeom>
            <a:solidFill>
              <a:srgbClr val="FFAB4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Decompose the Ask</a:t>
              </a:r>
              <a:endParaRPr sz="1100" b="1">
                <a:latin typeface="Roboto"/>
                <a:ea typeface="Roboto"/>
                <a:cs typeface="Roboto"/>
                <a:sym typeface="Roboto"/>
              </a:endParaRPr>
            </a:p>
          </p:txBody>
        </p:sp>
      </p:grpSp>
      <p:grpSp>
        <p:nvGrpSpPr>
          <p:cNvPr id="2066" name="Google Shape;2066;p144"/>
          <p:cNvGrpSpPr/>
          <p:nvPr/>
        </p:nvGrpSpPr>
        <p:grpSpPr>
          <a:xfrm>
            <a:off x="5656123" y="1581912"/>
            <a:ext cx="2560324" cy="914449"/>
            <a:chOff x="5015938" y="2013875"/>
            <a:chExt cx="3001200" cy="1569600"/>
          </a:xfrm>
        </p:grpSpPr>
        <p:sp>
          <p:nvSpPr>
            <p:cNvPr id="2067" name="Google Shape;2067;p144"/>
            <p:cNvSpPr/>
            <p:nvPr/>
          </p:nvSpPr>
          <p:spPr>
            <a:xfrm>
              <a:off x="5015938" y="2013875"/>
              <a:ext cx="3001200" cy="1569600"/>
            </a:xfrm>
            <a:prstGeom prst="round2DiagRect">
              <a:avLst>
                <a:gd name="adj1" fmla="val 0"/>
                <a:gd name="adj2" fmla="val 17764"/>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68" name="Google Shape;2068;p144"/>
            <p:cNvSpPr txBox="1"/>
            <p:nvPr/>
          </p:nvSpPr>
          <p:spPr>
            <a:xfrm>
              <a:off x="5360226" y="2517973"/>
              <a:ext cx="2417100" cy="459900"/>
            </a:xfrm>
            <a:prstGeom prst="rect">
              <a:avLst/>
            </a:prstGeom>
            <a:solidFill>
              <a:srgbClr val="FFE5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Define Strategy and Metrics</a:t>
              </a:r>
              <a:endParaRPr sz="1100" b="1">
                <a:latin typeface="Roboto"/>
                <a:ea typeface="Roboto"/>
                <a:cs typeface="Roboto"/>
                <a:sym typeface="Roboto"/>
              </a:endParaRPr>
            </a:p>
          </p:txBody>
        </p:sp>
      </p:grpSp>
      <p:grpSp>
        <p:nvGrpSpPr>
          <p:cNvPr id="2069" name="Google Shape;2069;p144"/>
          <p:cNvGrpSpPr/>
          <p:nvPr/>
        </p:nvGrpSpPr>
        <p:grpSpPr>
          <a:xfrm>
            <a:off x="2799954" y="1818412"/>
            <a:ext cx="457195" cy="441441"/>
            <a:chOff x="4858109" y="2631368"/>
            <a:chExt cx="316442" cy="315000"/>
          </a:xfrm>
        </p:grpSpPr>
        <p:sp>
          <p:nvSpPr>
            <p:cNvPr id="2070" name="Google Shape;2070;p14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4"/>
            <p:cNvSpPr/>
            <p:nvPr/>
          </p:nvSpPr>
          <p:spPr>
            <a:xfrm>
              <a:off x="4858109" y="2739300"/>
              <a:ext cx="239100" cy="99000"/>
            </a:xfrm>
            <a:prstGeom prst="rightArrow">
              <a:avLst>
                <a:gd name="adj1" fmla="val 32020"/>
                <a:gd name="adj2" fmla="val 66970"/>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2072" name="Google Shape;2072;p144"/>
          <p:cNvGrpSpPr/>
          <p:nvPr/>
        </p:nvGrpSpPr>
        <p:grpSpPr>
          <a:xfrm>
            <a:off x="5416929" y="1819656"/>
            <a:ext cx="457195" cy="441441"/>
            <a:chOff x="4858109" y="2631368"/>
            <a:chExt cx="316442" cy="315000"/>
          </a:xfrm>
        </p:grpSpPr>
        <p:sp>
          <p:nvSpPr>
            <p:cNvPr id="2073" name="Google Shape;2073;p14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4"/>
            <p:cNvSpPr/>
            <p:nvPr/>
          </p:nvSpPr>
          <p:spPr>
            <a:xfrm>
              <a:off x="4858109" y="2739300"/>
              <a:ext cx="239100" cy="99000"/>
            </a:xfrm>
            <a:prstGeom prst="rightArrow">
              <a:avLst>
                <a:gd name="adj1" fmla="val 32020"/>
                <a:gd name="adj2" fmla="val 66970"/>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2075" name="Google Shape;2075;p144"/>
          <p:cNvGrpSpPr/>
          <p:nvPr/>
        </p:nvGrpSpPr>
        <p:grpSpPr>
          <a:xfrm>
            <a:off x="467198" y="2560320"/>
            <a:ext cx="2560324" cy="914449"/>
            <a:chOff x="5015938" y="2013875"/>
            <a:chExt cx="3001200" cy="1569600"/>
          </a:xfrm>
        </p:grpSpPr>
        <p:sp>
          <p:nvSpPr>
            <p:cNvPr id="2076" name="Google Shape;2076;p144"/>
            <p:cNvSpPr/>
            <p:nvPr/>
          </p:nvSpPr>
          <p:spPr>
            <a:xfrm>
              <a:off x="5015938" y="2013875"/>
              <a:ext cx="3001200" cy="1569600"/>
            </a:xfrm>
            <a:prstGeom prst="round2DiagRect">
              <a:avLst>
                <a:gd name="adj1" fmla="val 0"/>
                <a:gd name="adj2" fmla="val 17764"/>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77" name="Google Shape;2077;p144"/>
            <p:cNvSpPr txBox="1"/>
            <p:nvPr/>
          </p:nvSpPr>
          <p:spPr>
            <a:xfrm>
              <a:off x="5360226" y="2517973"/>
              <a:ext cx="2417100" cy="459900"/>
            </a:xfrm>
            <a:prstGeom prst="rect">
              <a:avLst/>
            </a:prstGeom>
            <a:solidFill>
              <a:srgbClr val="D9D2E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Assemble and Clean</a:t>
              </a:r>
              <a:endParaRPr sz="1100" b="1">
                <a:latin typeface="Roboto"/>
                <a:ea typeface="Roboto"/>
                <a:cs typeface="Roboto"/>
                <a:sym typeface="Roboto"/>
              </a:endParaRPr>
            </a:p>
          </p:txBody>
        </p:sp>
      </p:grpSp>
      <p:grpSp>
        <p:nvGrpSpPr>
          <p:cNvPr id="2078" name="Google Shape;2078;p144"/>
          <p:cNvGrpSpPr/>
          <p:nvPr/>
        </p:nvGrpSpPr>
        <p:grpSpPr>
          <a:xfrm>
            <a:off x="3072752" y="2560320"/>
            <a:ext cx="2560260" cy="914449"/>
            <a:chOff x="1126863" y="2013875"/>
            <a:chExt cx="1944600" cy="1569600"/>
          </a:xfrm>
        </p:grpSpPr>
        <p:sp>
          <p:nvSpPr>
            <p:cNvPr id="2079" name="Google Shape;2079;p144"/>
            <p:cNvSpPr/>
            <p:nvPr/>
          </p:nvSpPr>
          <p:spPr>
            <a:xfrm>
              <a:off x="1126863" y="2013875"/>
              <a:ext cx="1944600" cy="1569600"/>
            </a:xfrm>
            <a:prstGeom prst="round2DiagRect">
              <a:avLst>
                <a:gd name="adj1" fmla="val 0"/>
                <a:gd name="adj2" fmla="val 17764"/>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4"/>
            <p:cNvSpPr txBox="1"/>
            <p:nvPr/>
          </p:nvSpPr>
          <p:spPr>
            <a:xfrm>
              <a:off x="1351627" y="2517971"/>
              <a:ext cx="1451700" cy="459900"/>
            </a:xfrm>
            <a:prstGeom prst="rect">
              <a:avLst/>
            </a:prstGeom>
            <a:solidFill>
              <a:srgbClr val="B4A7D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Retrieve the Data</a:t>
              </a:r>
              <a:endParaRPr sz="1100" b="1">
                <a:latin typeface="Roboto"/>
                <a:ea typeface="Roboto"/>
                <a:cs typeface="Roboto"/>
                <a:sym typeface="Roboto"/>
              </a:endParaRPr>
            </a:p>
          </p:txBody>
        </p:sp>
      </p:grpSp>
      <p:grpSp>
        <p:nvGrpSpPr>
          <p:cNvPr id="2081" name="Google Shape;2081;p144"/>
          <p:cNvGrpSpPr/>
          <p:nvPr/>
        </p:nvGrpSpPr>
        <p:grpSpPr>
          <a:xfrm>
            <a:off x="5678216" y="2558587"/>
            <a:ext cx="2560260" cy="914449"/>
            <a:chOff x="3071457" y="2013875"/>
            <a:chExt cx="1944600" cy="1569600"/>
          </a:xfrm>
        </p:grpSpPr>
        <p:sp>
          <p:nvSpPr>
            <p:cNvPr id="2082" name="Google Shape;2082;p144"/>
            <p:cNvSpPr/>
            <p:nvPr/>
          </p:nvSpPr>
          <p:spPr>
            <a:xfrm rot="10800000" flipH="1">
              <a:off x="3071457" y="2013875"/>
              <a:ext cx="1944600" cy="1569600"/>
            </a:xfrm>
            <a:prstGeom prst="round2DiagRect">
              <a:avLst>
                <a:gd name="adj1" fmla="val 0"/>
                <a:gd name="adj2" fmla="val 17764"/>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4"/>
            <p:cNvSpPr txBox="1"/>
            <p:nvPr/>
          </p:nvSpPr>
          <p:spPr>
            <a:xfrm>
              <a:off x="3316102" y="2517971"/>
              <a:ext cx="1451700" cy="459900"/>
            </a:xfrm>
            <a:prstGeom prst="rect">
              <a:avLst/>
            </a:prstGeom>
            <a:solidFill>
              <a:srgbClr val="8E7CC3"/>
            </a:solid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Roboto"/>
                  <a:ea typeface="Roboto"/>
                  <a:cs typeface="Roboto"/>
                  <a:sym typeface="Roboto"/>
                </a:rPr>
                <a:t>Build Data Retrieval Plan</a:t>
              </a:r>
              <a:endParaRPr sz="1100" b="1">
                <a:latin typeface="Roboto"/>
                <a:ea typeface="Roboto"/>
                <a:cs typeface="Roboto"/>
                <a:sym typeface="Roboto"/>
              </a:endParaRPr>
            </a:p>
            <a:p>
              <a:pPr marL="0" lvl="0" indent="0" algn="ctr" rtl="0">
                <a:spcBef>
                  <a:spcPts val="0"/>
                </a:spcBef>
                <a:spcAft>
                  <a:spcPts val="0"/>
                </a:spcAft>
                <a:buNone/>
              </a:pPr>
              <a:endParaRPr sz="1100" b="1">
                <a:latin typeface="Roboto"/>
                <a:ea typeface="Roboto"/>
                <a:cs typeface="Roboto"/>
                <a:sym typeface="Roboto"/>
              </a:endParaRPr>
            </a:p>
          </p:txBody>
        </p:sp>
      </p:grpSp>
      <p:grpSp>
        <p:nvGrpSpPr>
          <p:cNvPr id="2084" name="Google Shape;2084;p144"/>
          <p:cNvGrpSpPr/>
          <p:nvPr/>
        </p:nvGrpSpPr>
        <p:grpSpPr>
          <a:xfrm flipH="1">
            <a:off x="5416929" y="2836287"/>
            <a:ext cx="457195" cy="441441"/>
            <a:chOff x="4858109" y="2631368"/>
            <a:chExt cx="316442" cy="315000"/>
          </a:xfrm>
        </p:grpSpPr>
        <p:sp>
          <p:nvSpPr>
            <p:cNvPr id="2085" name="Google Shape;2085;p14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4"/>
            <p:cNvSpPr/>
            <p:nvPr/>
          </p:nvSpPr>
          <p:spPr>
            <a:xfrm>
              <a:off x="4858109" y="2739300"/>
              <a:ext cx="239100" cy="99000"/>
            </a:xfrm>
            <a:prstGeom prst="rightArrow">
              <a:avLst>
                <a:gd name="adj1" fmla="val 32020"/>
                <a:gd name="adj2" fmla="val 66970"/>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2087" name="Google Shape;2087;p144"/>
          <p:cNvGrpSpPr/>
          <p:nvPr/>
        </p:nvGrpSpPr>
        <p:grpSpPr>
          <a:xfrm rot="5400000">
            <a:off x="6707692" y="2351037"/>
            <a:ext cx="457195" cy="441441"/>
            <a:chOff x="4858109" y="2631368"/>
            <a:chExt cx="316442" cy="315000"/>
          </a:xfrm>
        </p:grpSpPr>
        <p:sp>
          <p:nvSpPr>
            <p:cNvPr id="2088" name="Google Shape;2088;p14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AB40"/>
                </a:solidFill>
                <a:highlight>
                  <a:srgbClr val="6FA8DC"/>
                </a:highlight>
              </a:endParaRPr>
            </a:p>
          </p:txBody>
        </p:sp>
        <p:sp>
          <p:nvSpPr>
            <p:cNvPr id="2089" name="Google Shape;2089;p144"/>
            <p:cNvSpPr/>
            <p:nvPr/>
          </p:nvSpPr>
          <p:spPr>
            <a:xfrm>
              <a:off x="4858109" y="2739300"/>
              <a:ext cx="239100" cy="99000"/>
            </a:xfrm>
            <a:prstGeom prst="rightArrow">
              <a:avLst>
                <a:gd name="adj1" fmla="val 32020"/>
                <a:gd name="adj2" fmla="val 66970"/>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solidFill>
                    <a:srgbClr val="FFAB40"/>
                  </a:solidFill>
                  <a:highlight>
                    <a:srgbClr val="6FA8DC"/>
                  </a:highlight>
                </a:rPr>
              </a:br>
              <a:endParaRPr>
                <a:solidFill>
                  <a:srgbClr val="FFAB40"/>
                </a:solidFill>
                <a:highlight>
                  <a:srgbClr val="6FA8DC"/>
                </a:highlight>
              </a:endParaRPr>
            </a:p>
          </p:txBody>
        </p:sp>
      </p:grpSp>
      <p:grpSp>
        <p:nvGrpSpPr>
          <p:cNvPr id="2090" name="Google Shape;2090;p144"/>
          <p:cNvGrpSpPr/>
          <p:nvPr/>
        </p:nvGrpSpPr>
        <p:grpSpPr>
          <a:xfrm flipH="1">
            <a:off x="2754404" y="2834640"/>
            <a:ext cx="457195" cy="441441"/>
            <a:chOff x="4858109" y="2631368"/>
            <a:chExt cx="316442" cy="315000"/>
          </a:xfrm>
        </p:grpSpPr>
        <p:sp>
          <p:nvSpPr>
            <p:cNvPr id="2091" name="Google Shape;2091;p14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4"/>
            <p:cNvSpPr/>
            <p:nvPr/>
          </p:nvSpPr>
          <p:spPr>
            <a:xfrm>
              <a:off x="4858109" y="2739300"/>
              <a:ext cx="239100" cy="99000"/>
            </a:xfrm>
            <a:prstGeom prst="rightArrow">
              <a:avLst>
                <a:gd name="adj1" fmla="val 32020"/>
                <a:gd name="adj2" fmla="val 66970"/>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2093" name="Google Shape;2093;p144"/>
          <p:cNvGrpSpPr/>
          <p:nvPr/>
        </p:nvGrpSpPr>
        <p:grpSpPr>
          <a:xfrm>
            <a:off x="467229" y="3538728"/>
            <a:ext cx="2560260" cy="914449"/>
            <a:chOff x="3071457" y="2013875"/>
            <a:chExt cx="1944600" cy="1569600"/>
          </a:xfrm>
        </p:grpSpPr>
        <p:sp>
          <p:nvSpPr>
            <p:cNvPr id="2094" name="Google Shape;2094;p144"/>
            <p:cNvSpPr/>
            <p:nvPr/>
          </p:nvSpPr>
          <p:spPr>
            <a:xfrm rot="10800000" flipH="1">
              <a:off x="3071457" y="2013875"/>
              <a:ext cx="1944600" cy="1569600"/>
            </a:xfrm>
            <a:prstGeom prst="round2DiagRect">
              <a:avLst>
                <a:gd name="adj1" fmla="val 0"/>
                <a:gd name="adj2" fmla="val 17764"/>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4"/>
            <p:cNvSpPr txBox="1"/>
            <p:nvPr/>
          </p:nvSpPr>
          <p:spPr>
            <a:xfrm>
              <a:off x="3316102" y="2517971"/>
              <a:ext cx="1451700" cy="4599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Analyze for Trends</a:t>
              </a:r>
              <a:endParaRPr sz="1100" b="1">
                <a:latin typeface="Roboto"/>
                <a:ea typeface="Roboto"/>
                <a:cs typeface="Roboto"/>
                <a:sym typeface="Roboto"/>
              </a:endParaRPr>
            </a:p>
          </p:txBody>
        </p:sp>
      </p:grpSp>
      <p:grpSp>
        <p:nvGrpSpPr>
          <p:cNvPr id="2096" name="Google Shape;2096;p144"/>
          <p:cNvGrpSpPr/>
          <p:nvPr/>
        </p:nvGrpSpPr>
        <p:grpSpPr>
          <a:xfrm>
            <a:off x="3072711" y="3538728"/>
            <a:ext cx="2560324" cy="914449"/>
            <a:chOff x="5015938" y="2013875"/>
            <a:chExt cx="3001200" cy="1569600"/>
          </a:xfrm>
        </p:grpSpPr>
        <p:sp>
          <p:nvSpPr>
            <p:cNvPr id="2097" name="Google Shape;2097;p144"/>
            <p:cNvSpPr/>
            <p:nvPr/>
          </p:nvSpPr>
          <p:spPr>
            <a:xfrm>
              <a:off x="5015938" y="2013875"/>
              <a:ext cx="30012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98" name="Google Shape;2098;p144"/>
            <p:cNvSpPr txBox="1"/>
            <p:nvPr/>
          </p:nvSpPr>
          <p:spPr>
            <a:xfrm>
              <a:off x="5360226" y="2517973"/>
              <a:ext cx="2417100" cy="459900"/>
            </a:xfrm>
            <a:prstGeom prst="rect">
              <a:avLst/>
            </a:prstGeom>
            <a:solidFill>
              <a:srgbClr val="93C47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Acknowledge Limitations</a:t>
              </a:r>
              <a:endParaRPr sz="1100" b="1">
                <a:latin typeface="Roboto"/>
                <a:ea typeface="Roboto"/>
                <a:cs typeface="Roboto"/>
                <a:sym typeface="Roboto"/>
              </a:endParaRPr>
            </a:p>
          </p:txBody>
        </p:sp>
      </p:grpSp>
      <p:grpSp>
        <p:nvGrpSpPr>
          <p:cNvPr id="2099" name="Google Shape;2099;p144"/>
          <p:cNvGrpSpPr/>
          <p:nvPr/>
        </p:nvGrpSpPr>
        <p:grpSpPr>
          <a:xfrm flipH="1">
            <a:off x="5678227" y="3535245"/>
            <a:ext cx="2560260" cy="914449"/>
            <a:chOff x="1126863" y="2013875"/>
            <a:chExt cx="1944600" cy="1569600"/>
          </a:xfrm>
        </p:grpSpPr>
        <p:sp>
          <p:nvSpPr>
            <p:cNvPr id="2100" name="Google Shape;2100;p144"/>
            <p:cNvSpPr/>
            <p:nvPr/>
          </p:nvSpPr>
          <p:spPr>
            <a:xfrm>
              <a:off x="1126863" y="2013875"/>
              <a:ext cx="1944600" cy="1569600"/>
            </a:xfrm>
            <a:prstGeom prst="round2DiagRect">
              <a:avLst>
                <a:gd name="adj1" fmla="val 0"/>
                <a:gd name="adj2" fmla="val 17764"/>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4"/>
            <p:cNvSpPr txBox="1"/>
            <p:nvPr/>
          </p:nvSpPr>
          <p:spPr>
            <a:xfrm>
              <a:off x="1265999" y="2517960"/>
              <a:ext cx="1595100" cy="447000"/>
            </a:xfrm>
            <a:prstGeom prst="rect">
              <a:avLst/>
            </a:prstGeom>
            <a:solidFill>
              <a:srgbClr val="B6D7A8"/>
            </a:solid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Roboto"/>
                  <a:ea typeface="Roboto"/>
                  <a:cs typeface="Roboto"/>
                  <a:sym typeface="Roboto"/>
                </a:rPr>
                <a:t>Make the Call or Tell the Story</a:t>
              </a:r>
              <a:endParaRPr sz="1100" b="1">
                <a:latin typeface="Roboto"/>
                <a:ea typeface="Roboto"/>
                <a:cs typeface="Roboto"/>
                <a:sym typeface="Roboto"/>
              </a:endParaRPr>
            </a:p>
            <a:p>
              <a:pPr marL="0" lvl="0" indent="0" algn="ctr" rtl="0">
                <a:spcBef>
                  <a:spcPts val="0"/>
                </a:spcBef>
                <a:spcAft>
                  <a:spcPts val="0"/>
                </a:spcAft>
                <a:buNone/>
              </a:pPr>
              <a:endParaRPr sz="1100" b="1">
                <a:latin typeface="Roboto"/>
                <a:ea typeface="Roboto"/>
                <a:cs typeface="Roboto"/>
                <a:sym typeface="Roboto"/>
              </a:endParaRPr>
            </a:p>
          </p:txBody>
        </p:sp>
      </p:grpSp>
      <p:grpSp>
        <p:nvGrpSpPr>
          <p:cNvPr id="2102" name="Google Shape;2102;p144"/>
          <p:cNvGrpSpPr/>
          <p:nvPr/>
        </p:nvGrpSpPr>
        <p:grpSpPr>
          <a:xfrm rot="5400000">
            <a:off x="1452842" y="3311237"/>
            <a:ext cx="457195" cy="441441"/>
            <a:chOff x="4858109" y="2631368"/>
            <a:chExt cx="316442" cy="315000"/>
          </a:xfrm>
        </p:grpSpPr>
        <p:sp>
          <p:nvSpPr>
            <p:cNvPr id="2103" name="Google Shape;2103;p14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4"/>
            <p:cNvSpPr/>
            <p:nvPr/>
          </p:nvSpPr>
          <p:spPr>
            <a:xfrm>
              <a:off x="4858109" y="2739300"/>
              <a:ext cx="239100" cy="99000"/>
            </a:xfrm>
            <a:prstGeom prst="rightArrow">
              <a:avLst>
                <a:gd name="adj1" fmla="val 32020"/>
                <a:gd name="adj2" fmla="val 66970"/>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2105" name="Google Shape;2105;p144"/>
          <p:cNvGrpSpPr/>
          <p:nvPr/>
        </p:nvGrpSpPr>
        <p:grpSpPr>
          <a:xfrm>
            <a:off x="2798064" y="3775262"/>
            <a:ext cx="457195" cy="441441"/>
            <a:chOff x="4858109" y="2631368"/>
            <a:chExt cx="316442" cy="315000"/>
          </a:xfrm>
        </p:grpSpPr>
        <p:sp>
          <p:nvSpPr>
            <p:cNvPr id="2106" name="Google Shape;2106;p14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4"/>
            <p:cNvSpPr/>
            <p:nvPr/>
          </p:nvSpPr>
          <p:spPr>
            <a:xfrm>
              <a:off x="4858109" y="2739300"/>
              <a:ext cx="239100" cy="99000"/>
            </a:xfrm>
            <a:prstGeom prst="rightArrow">
              <a:avLst>
                <a:gd name="adj1" fmla="val 32020"/>
                <a:gd name="adj2" fmla="val 6697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2108" name="Google Shape;2108;p144"/>
          <p:cNvGrpSpPr/>
          <p:nvPr/>
        </p:nvGrpSpPr>
        <p:grpSpPr>
          <a:xfrm>
            <a:off x="5416927" y="3776472"/>
            <a:ext cx="457195" cy="441441"/>
            <a:chOff x="4858109" y="2631368"/>
            <a:chExt cx="316442" cy="315000"/>
          </a:xfrm>
        </p:grpSpPr>
        <p:sp>
          <p:nvSpPr>
            <p:cNvPr id="2109" name="Google Shape;2109;p144"/>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4"/>
            <p:cNvSpPr/>
            <p:nvPr/>
          </p:nvSpPr>
          <p:spPr>
            <a:xfrm>
              <a:off x="4858109" y="2739300"/>
              <a:ext cx="239100" cy="99000"/>
            </a:xfrm>
            <a:prstGeom prst="rightArrow">
              <a:avLst>
                <a:gd name="adj1" fmla="val 32020"/>
                <a:gd name="adj2" fmla="val 6697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14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Group Activity: </a:t>
            </a:r>
            <a:br>
              <a:rPr lang="en" sz="3000">
                <a:latin typeface="Roboto Light"/>
                <a:ea typeface="Roboto Light"/>
                <a:cs typeface="Roboto Light"/>
                <a:sym typeface="Roboto Light"/>
              </a:rPr>
            </a:br>
            <a:r>
              <a:rPr lang="en" sz="3000">
                <a:solidFill>
                  <a:srgbClr val="24292E"/>
                </a:solidFill>
                <a:latin typeface="Roboto Light"/>
                <a:ea typeface="Roboto Light"/>
                <a:cs typeface="Roboto Light"/>
                <a:sym typeface="Roboto Light"/>
              </a:rPr>
              <a:t>Predicting Gentrification</a:t>
            </a:r>
            <a:endParaRPr sz="3000">
              <a:solidFill>
                <a:srgbClr val="24292E"/>
              </a:solidFill>
              <a:latin typeface="Roboto Light"/>
              <a:ea typeface="Roboto Light"/>
              <a:cs typeface="Roboto Light"/>
              <a:sym typeface="Roboto Light"/>
            </a:endParaRPr>
          </a:p>
          <a:p>
            <a:pPr marL="0" lvl="0" indent="0" algn="l" rtl="0">
              <a:spcBef>
                <a:spcPts val="1000"/>
              </a:spcBef>
              <a:spcAft>
                <a:spcPts val="0"/>
              </a:spcAft>
              <a:buNone/>
            </a:pPr>
            <a:r>
              <a:rPr lang="en" sz="1800">
                <a:solidFill>
                  <a:srgbClr val="24292E"/>
                </a:solidFill>
              </a:rPr>
              <a:t>Using the Analytics Paradigm as a framework, </a:t>
            </a:r>
            <a:br>
              <a:rPr lang="en" sz="1800">
                <a:solidFill>
                  <a:srgbClr val="24292E"/>
                </a:solidFill>
              </a:rPr>
            </a:br>
            <a:r>
              <a:rPr lang="en" sz="1800">
                <a:solidFill>
                  <a:srgbClr val="24292E"/>
                </a:solidFill>
              </a:rPr>
              <a:t>outline a strategy by which you would identify </a:t>
            </a:r>
            <a:br>
              <a:rPr lang="en" sz="1800">
                <a:solidFill>
                  <a:srgbClr val="24292E"/>
                </a:solidFill>
              </a:rPr>
            </a:br>
            <a:r>
              <a:rPr lang="en" sz="1800">
                <a:solidFill>
                  <a:srgbClr val="24292E"/>
                </a:solidFill>
              </a:rPr>
              <a:t>which neighborhoods in our city are seeing signs </a:t>
            </a:r>
            <a:br>
              <a:rPr lang="en" sz="1800">
                <a:solidFill>
                  <a:srgbClr val="24292E"/>
                </a:solidFill>
              </a:rPr>
            </a:br>
            <a:r>
              <a:rPr lang="en" sz="1800">
                <a:solidFill>
                  <a:srgbClr val="24292E"/>
                </a:solidFill>
              </a:rPr>
              <a:t>of gentrification.</a:t>
            </a:r>
            <a:endParaRPr sz="1800">
              <a:solidFill>
                <a:srgbClr val="24292E"/>
              </a:solidFill>
            </a:endParaRPr>
          </a:p>
          <a:p>
            <a:pPr marL="0" lvl="0" indent="0" algn="l" rtl="0">
              <a:spcBef>
                <a:spcPts val="1000"/>
              </a:spcBef>
              <a:spcAft>
                <a:spcPts val="0"/>
              </a:spcAft>
              <a:buClr>
                <a:schemeClr val="dk1"/>
              </a:buClr>
              <a:buSzPts val="1100"/>
              <a:buFont typeface="Arial"/>
              <a:buNone/>
            </a:pPr>
            <a:endParaRPr sz="1800">
              <a:solidFill>
                <a:srgbClr val="24292E"/>
              </a:solidFill>
            </a:endParaRPr>
          </a:p>
          <a:p>
            <a:pPr marL="0" lvl="0" indent="0" algn="l" rtl="0">
              <a:spcBef>
                <a:spcPts val="1000"/>
              </a:spcBef>
              <a:spcAft>
                <a:spcPts val="0"/>
              </a:spcAft>
              <a:buNone/>
            </a:pPr>
            <a:endParaRPr sz="1800">
              <a:solidFill>
                <a:srgbClr val="24292E"/>
              </a:solidFill>
            </a:endParaRPr>
          </a:p>
          <a:p>
            <a:pPr marL="0" lvl="0" indent="0" algn="l" rtl="0">
              <a:spcBef>
                <a:spcPts val="1000"/>
              </a:spcBef>
              <a:spcAft>
                <a:spcPts val="1000"/>
              </a:spcAft>
              <a:buNone/>
            </a:pPr>
            <a:endParaRPr sz="3000">
              <a:latin typeface="Roboto Light"/>
              <a:ea typeface="Roboto Light"/>
              <a:cs typeface="Roboto Light"/>
              <a:sym typeface="Roboto Light"/>
            </a:endParaRPr>
          </a:p>
        </p:txBody>
      </p:sp>
      <p:sp>
        <p:nvSpPr>
          <p:cNvPr id="2116" name="Google Shape;2116;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94</a:t>
            </a:fld>
            <a:endParaRPr/>
          </a:p>
        </p:txBody>
      </p:sp>
      <p:sp>
        <p:nvSpPr>
          <p:cNvPr id="2117" name="Google Shape;2117;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18" name="Google Shape;2118;p14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13 minutes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146"/>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13 minutes</a:t>
            </a:r>
            <a:endParaRPr/>
          </a:p>
        </p:txBody>
      </p:sp>
      <p:sp>
        <p:nvSpPr>
          <p:cNvPr id="2124" name="Google Shape;2124;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2125" name="Google Shape;2125;p146"/>
          <p:cNvSpPr txBox="1">
            <a:spLocks noGrp="1"/>
          </p:cNvSpPr>
          <p:nvPr>
            <p:ph type="subTitle" idx="1"/>
          </p:nvPr>
        </p:nvSpPr>
        <p:spPr>
          <a:xfrm>
            <a:off x="0" y="675975"/>
            <a:ext cx="9144000" cy="2378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Specifically, how would you answer these questions: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Pay special attention to details like:</a:t>
            </a:r>
            <a:endParaRPr/>
          </a:p>
        </p:txBody>
      </p:sp>
      <p:sp>
        <p:nvSpPr>
          <p:cNvPr id="2126" name="Google Shape;2126;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a:t>
            </a:r>
            <a:r>
              <a:rPr lang="en">
                <a:latin typeface="Roboto Light"/>
                <a:ea typeface="Roboto Light"/>
                <a:cs typeface="Roboto Light"/>
                <a:sym typeface="Roboto Light"/>
              </a:rPr>
              <a:t>Predicting Gentrification</a:t>
            </a:r>
            <a:endParaRPr>
              <a:latin typeface="Roboto Light"/>
              <a:ea typeface="Roboto Light"/>
              <a:cs typeface="Roboto Light"/>
              <a:sym typeface="Roboto Light"/>
            </a:endParaRPr>
          </a:p>
        </p:txBody>
      </p:sp>
      <p:sp>
        <p:nvSpPr>
          <p:cNvPr id="2127" name="Google Shape;2127;p146"/>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28" name="Google Shape;2128;p146"/>
          <p:cNvSpPr/>
          <p:nvPr/>
        </p:nvSpPr>
        <p:spPr>
          <a:xfrm>
            <a:off x="1003925" y="3796800"/>
            <a:ext cx="45525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6"/>
          <p:cNvSpPr txBox="1">
            <a:spLocks noGrp="1"/>
          </p:cNvSpPr>
          <p:nvPr>
            <p:ph type="subTitle" idx="1"/>
          </p:nvPr>
        </p:nvSpPr>
        <p:spPr>
          <a:xfrm>
            <a:off x="-24600" y="3796875"/>
            <a:ext cx="55809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How will you retrieve the data?</a:t>
            </a:r>
            <a:endParaRPr>
              <a:latin typeface="Roboto"/>
              <a:ea typeface="Roboto"/>
              <a:cs typeface="Roboto"/>
              <a:sym typeface="Roboto"/>
            </a:endParaRPr>
          </a:p>
        </p:txBody>
      </p:sp>
      <p:sp>
        <p:nvSpPr>
          <p:cNvPr id="2130" name="Google Shape;2130;p146"/>
          <p:cNvSpPr/>
          <p:nvPr/>
        </p:nvSpPr>
        <p:spPr>
          <a:xfrm>
            <a:off x="1003800" y="4234925"/>
            <a:ext cx="45525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6"/>
          <p:cNvSpPr txBox="1">
            <a:spLocks noGrp="1"/>
          </p:cNvSpPr>
          <p:nvPr>
            <p:ph type="subTitle" idx="2"/>
          </p:nvPr>
        </p:nvSpPr>
        <p:spPr>
          <a:xfrm>
            <a:off x="0" y="4235050"/>
            <a:ext cx="58527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What does your final “story” look like?</a:t>
            </a:r>
            <a:endParaRPr>
              <a:latin typeface="Roboto"/>
              <a:ea typeface="Roboto"/>
              <a:cs typeface="Roboto"/>
              <a:sym typeface="Roboto"/>
            </a:endParaRPr>
          </a:p>
        </p:txBody>
      </p:sp>
      <p:sp>
        <p:nvSpPr>
          <p:cNvPr id="2132" name="Google Shape;2132;p146"/>
          <p:cNvSpPr/>
          <p:nvPr/>
        </p:nvSpPr>
        <p:spPr>
          <a:xfrm>
            <a:off x="1003750" y="3358550"/>
            <a:ext cx="45525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6"/>
          <p:cNvSpPr txBox="1">
            <a:spLocks noGrp="1"/>
          </p:cNvSpPr>
          <p:nvPr>
            <p:ph type="subTitle" idx="3"/>
          </p:nvPr>
        </p:nvSpPr>
        <p:spPr>
          <a:xfrm>
            <a:off x="0" y="3358675"/>
            <a:ext cx="55032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What data will you use to build your model?</a:t>
            </a:r>
            <a:endParaRPr>
              <a:latin typeface="Roboto"/>
              <a:ea typeface="Roboto"/>
              <a:cs typeface="Roboto"/>
              <a:sym typeface="Roboto"/>
            </a:endParaRPr>
          </a:p>
        </p:txBody>
      </p:sp>
      <p:sp>
        <p:nvSpPr>
          <p:cNvPr id="2134" name="Google Shape;2134;p146"/>
          <p:cNvSpPr/>
          <p:nvPr/>
        </p:nvSpPr>
        <p:spPr>
          <a:xfrm>
            <a:off x="1003900" y="20590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6"/>
          <p:cNvSpPr txBox="1">
            <a:spLocks noGrp="1"/>
          </p:cNvSpPr>
          <p:nvPr>
            <p:ph type="subTitle" idx="4"/>
          </p:nvPr>
        </p:nvSpPr>
        <p:spPr>
          <a:xfrm>
            <a:off x="-24725" y="2059175"/>
            <a:ext cx="91440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What proxies might we use to identify gentrification in non-obvious ways?</a:t>
            </a:r>
            <a:endParaRPr>
              <a:latin typeface="Roboto"/>
              <a:ea typeface="Roboto"/>
              <a:cs typeface="Roboto"/>
              <a:sym typeface="Roboto"/>
            </a:endParaRPr>
          </a:p>
        </p:txBody>
      </p:sp>
      <p:sp>
        <p:nvSpPr>
          <p:cNvPr id="2136" name="Google Shape;2136;p146"/>
          <p:cNvSpPr/>
          <p:nvPr/>
        </p:nvSpPr>
        <p:spPr>
          <a:xfrm>
            <a:off x="1003775" y="24971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6"/>
          <p:cNvSpPr txBox="1">
            <a:spLocks noGrp="1"/>
          </p:cNvSpPr>
          <p:nvPr>
            <p:ph type="subTitle" idx="5"/>
          </p:nvPr>
        </p:nvSpPr>
        <p:spPr>
          <a:xfrm>
            <a:off x="0" y="24973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How might you create a visualization of this data to best “tell the story”? </a:t>
            </a:r>
            <a:endParaRPr>
              <a:latin typeface="Roboto"/>
              <a:ea typeface="Roboto"/>
              <a:cs typeface="Roboto"/>
              <a:sym typeface="Roboto"/>
            </a:endParaRPr>
          </a:p>
        </p:txBody>
      </p:sp>
      <p:sp>
        <p:nvSpPr>
          <p:cNvPr id="2138" name="Google Shape;2138;p146"/>
          <p:cNvSpPr/>
          <p:nvPr/>
        </p:nvSpPr>
        <p:spPr>
          <a:xfrm>
            <a:off x="1003775" y="11826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6"/>
          <p:cNvSpPr txBox="1">
            <a:spLocks noGrp="1"/>
          </p:cNvSpPr>
          <p:nvPr>
            <p:ph type="subTitle" idx="6"/>
          </p:nvPr>
        </p:nvSpPr>
        <p:spPr>
          <a:xfrm>
            <a:off x="0" y="1182800"/>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What observable signs can we detect to suggest gentrification is happening? </a:t>
            </a:r>
            <a:endParaRPr>
              <a:latin typeface="Roboto"/>
              <a:ea typeface="Roboto"/>
              <a:cs typeface="Roboto"/>
              <a:sym typeface="Roboto"/>
            </a:endParaRPr>
          </a:p>
        </p:txBody>
      </p:sp>
      <p:sp>
        <p:nvSpPr>
          <p:cNvPr id="2140" name="Google Shape;2140;p146"/>
          <p:cNvSpPr/>
          <p:nvPr/>
        </p:nvSpPr>
        <p:spPr>
          <a:xfrm>
            <a:off x="1003775" y="16208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6"/>
          <p:cNvSpPr txBox="1">
            <a:spLocks noGrp="1"/>
          </p:cNvSpPr>
          <p:nvPr>
            <p:ph type="subTitle" idx="7"/>
          </p:nvPr>
        </p:nvSpPr>
        <p:spPr>
          <a:xfrm>
            <a:off x="0" y="1620925"/>
            <a:ext cx="91440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What means can we use to determine how long the trend has been happening?</a:t>
            </a:r>
            <a:endParaRPr>
              <a:latin typeface="Roboto"/>
              <a:ea typeface="Roboto"/>
              <a:cs typeface="Roboto"/>
              <a:sym typeface="Roboto"/>
            </a:endParaRPr>
          </a:p>
        </p:txBody>
      </p:sp>
      <p:pic>
        <p:nvPicPr>
          <p:cNvPr id="2142" name="Google Shape;2142;p146"/>
          <p:cNvPicPr preferRelativeResize="0"/>
          <p:nvPr/>
        </p:nvPicPr>
        <p:blipFill rotWithShape="1">
          <a:blip r:embed="rId3">
            <a:alphaModFix/>
          </a:blip>
          <a:srcRect t="1830" b="1830"/>
          <a:stretch/>
        </p:blipFill>
        <p:spPr>
          <a:xfrm>
            <a:off x="429768" y="1185672"/>
            <a:ext cx="475488" cy="361371"/>
          </a:xfrm>
          <a:prstGeom prst="rect">
            <a:avLst/>
          </a:prstGeom>
          <a:noFill/>
          <a:ln>
            <a:noFill/>
          </a:ln>
        </p:spPr>
      </p:pic>
      <p:pic>
        <p:nvPicPr>
          <p:cNvPr id="2143" name="Google Shape;2143;p146"/>
          <p:cNvPicPr preferRelativeResize="0"/>
          <p:nvPr/>
        </p:nvPicPr>
        <p:blipFill rotWithShape="1">
          <a:blip r:embed="rId3">
            <a:alphaModFix/>
          </a:blip>
          <a:srcRect t="1830" b="1830"/>
          <a:stretch/>
        </p:blipFill>
        <p:spPr>
          <a:xfrm>
            <a:off x="429768" y="1633728"/>
            <a:ext cx="475488" cy="361371"/>
          </a:xfrm>
          <a:prstGeom prst="rect">
            <a:avLst/>
          </a:prstGeom>
          <a:noFill/>
          <a:ln>
            <a:noFill/>
          </a:ln>
        </p:spPr>
      </p:pic>
      <p:pic>
        <p:nvPicPr>
          <p:cNvPr id="2144" name="Google Shape;2144;p146"/>
          <p:cNvPicPr preferRelativeResize="0"/>
          <p:nvPr/>
        </p:nvPicPr>
        <p:blipFill rotWithShape="1">
          <a:blip r:embed="rId3">
            <a:alphaModFix/>
          </a:blip>
          <a:srcRect t="1830" b="1830"/>
          <a:stretch/>
        </p:blipFill>
        <p:spPr>
          <a:xfrm>
            <a:off x="429768" y="2053047"/>
            <a:ext cx="475488" cy="361371"/>
          </a:xfrm>
          <a:prstGeom prst="rect">
            <a:avLst/>
          </a:prstGeom>
          <a:noFill/>
          <a:ln>
            <a:noFill/>
          </a:ln>
        </p:spPr>
      </p:pic>
      <p:pic>
        <p:nvPicPr>
          <p:cNvPr id="2145" name="Google Shape;2145;p146"/>
          <p:cNvPicPr preferRelativeResize="0"/>
          <p:nvPr/>
        </p:nvPicPr>
        <p:blipFill rotWithShape="1">
          <a:blip r:embed="rId3">
            <a:alphaModFix/>
          </a:blip>
          <a:srcRect t="1830" b="1830"/>
          <a:stretch/>
        </p:blipFill>
        <p:spPr>
          <a:xfrm>
            <a:off x="429768" y="2501103"/>
            <a:ext cx="475488" cy="361371"/>
          </a:xfrm>
          <a:prstGeom prst="rect">
            <a:avLst/>
          </a:prstGeom>
          <a:noFill/>
          <a:ln>
            <a:noFill/>
          </a:ln>
        </p:spPr>
      </p:pic>
      <p:pic>
        <p:nvPicPr>
          <p:cNvPr id="2146" name="Google Shape;2146;p146"/>
          <p:cNvPicPr preferRelativeResize="0"/>
          <p:nvPr/>
        </p:nvPicPr>
        <p:blipFill rotWithShape="1">
          <a:blip r:embed="rId4">
            <a:alphaModFix/>
          </a:blip>
          <a:srcRect t="1047" b="1037"/>
          <a:stretch/>
        </p:blipFill>
        <p:spPr>
          <a:xfrm>
            <a:off x="429768" y="3361944"/>
            <a:ext cx="475488" cy="361371"/>
          </a:xfrm>
          <a:prstGeom prst="rect">
            <a:avLst/>
          </a:prstGeom>
          <a:noFill/>
          <a:ln>
            <a:noFill/>
          </a:ln>
        </p:spPr>
      </p:pic>
      <p:pic>
        <p:nvPicPr>
          <p:cNvPr id="2147" name="Google Shape;2147;p146"/>
          <p:cNvPicPr preferRelativeResize="0"/>
          <p:nvPr/>
        </p:nvPicPr>
        <p:blipFill rotWithShape="1">
          <a:blip r:embed="rId4">
            <a:alphaModFix/>
          </a:blip>
          <a:srcRect t="1047" b="1037"/>
          <a:stretch/>
        </p:blipFill>
        <p:spPr>
          <a:xfrm>
            <a:off x="429768" y="3800856"/>
            <a:ext cx="475488" cy="361371"/>
          </a:xfrm>
          <a:prstGeom prst="rect">
            <a:avLst/>
          </a:prstGeom>
          <a:noFill/>
          <a:ln>
            <a:noFill/>
          </a:ln>
        </p:spPr>
      </p:pic>
      <p:pic>
        <p:nvPicPr>
          <p:cNvPr id="2148" name="Google Shape;2148;p146"/>
          <p:cNvPicPr preferRelativeResize="0"/>
          <p:nvPr/>
        </p:nvPicPr>
        <p:blipFill rotWithShape="1">
          <a:blip r:embed="rId4">
            <a:alphaModFix/>
          </a:blip>
          <a:srcRect t="1047" b="1037"/>
          <a:stretch/>
        </p:blipFill>
        <p:spPr>
          <a:xfrm>
            <a:off x="429768" y="4238463"/>
            <a:ext cx="475488" cy="3613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96</a:t>
            </a:fld>
            <a:endParaRPr/>
          </a:p>
        </p:txBody>
      </p:sp>
      <p:sp>
        <p:nvSpPr>
          <p:cNvPr id="2154" name="Google Shape;2154;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97</a:t>
            </a:fld>
            <a:endParaRPr/>
          </a:p>
        </p:txBody>
      </p:sp>
      <p:sp>
        <p:nvSpPr>
          <p:cNvPr id="2160" name="Google Shape;2160;p14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61" name="Google Shape;2161;p14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a:t>Homework: </a:t>
            </a:r>
            <a:br>
              <a:rPr lang="en" sz="3000" b="1"/>
            </a:br>
            <a:r>
              <a:rPr lang="en" sz="3000">
                <a:latin typeface="Roboto Light"/>
                <a:ea typeface="Roboto Light"/>
                <a:cs typeface="Roboto Light"/>
                <a:sym typeface="Roboto Light"/>
              </a:rPr>
              <a:t>Kickstart My Chart</a:t>
            </a:r>
            <a:endParaRPr sz="3000">
              <a:latin typeface="Roboto Light"/>
              <a:ea typeface="Roboto Light"/>
              <a:cs typeface="Roboto Light"/>
              <a:sym typeface="Roboto Light"/>
            </a:endParaRPr>
          </a:p>
          <a:p>
            <a:pPr marL="0" lvl="0" indent="0" algn="ctr" rtl="0">
              <a:spcBef>
                <a:spcPts val="1000"/>
              </a:spcBef>
              <a:spcAft>
                <a:spcPts val="1000"/>
              </a:spcAft>
              <a:buNone/>
            </a:pPr>
            <a:endParaRPr sz="1800" b="1"/>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Prepare for Next Class</a:t>
            </a:r>
            <a:endParaRPr/>
          </a:p>
        </p:txBody>
      </p:sp>
      <p:sp>
        <p:nvSpPr>
          <p:cNvPr id="2167" name="Google Shape;2167;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98</a:t>
            </a:fld>
            <a:endParaRPr/>
          </a:p>
        </p:txBody>
      </p:sp>
      <p:sp>
        <p:nvSpPr>
          <p:cNvPr id="2168" name="Google Shape;2168;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69" name="Google Shape;2169;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Next Class:</a:t>
            </a:r>
            <a:endParaRPr/>
          </a:p>
        </p:txBody>
      </p:sp>
      <p:sp>
        <p:nvSpPr>
          <p:cNvPr id="2170" name="Google Shape;2170;p149"/>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Make certain that you have Microsoft Excel installed.</a:t>
            </a:r>
            <a:endParaRPr sz="1600"/>
          </a:p>
        </p:txBody>
      </p:sp>
      <p:sp>
        <p:nvSpPr>
          <p:cNvPr id="2171" name="Google Shape;2171;p149"/>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Make certain that you have Slack installed and are actively looking at it.</a:t>
            </a:r>
            <a:endParaRPr sz="1600"/>
          </a:p>
        </p:txBody>
      </p:sp>
      <p:sp>
        <p:nvSpPr>
          <p:cNvPr id="2172" name="Google Shape;2172;p149"/>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Figure out where the Git repository for our class is.</a:t>
            </a:r>
            <a:endParaRPr sz="1600"/>
          </a:p>
        </p:txBody>
      </p:sp>
      <p:sp>
        <p:nvSpPr>
          <p:cNvPr id="2173" name="Google Shape;2173;p149"/>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Figure out where class videos will be posted.</a:t>
            </a:r>
            <a:endParaRPr sz="16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99</a:t>
            </a:fld>
            <a:endParaRPr/>
          </a:p>
        </p:txBody>
      </p:sp>
      <p:sp>
        <p:nvSpPr>
          <p:cNvPr id="2179" name="Google Shape;2179;p15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0" name="Google Shape;2180;p15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3759</Words>
  <Application>Microsoft Macintosh PowerPoint</Application>
  <PresentationFormat>On-screen Show (16:9)</PresentationFormat>
  <Paragraphs>1128</Paragraphs>
  <Slides>99</Slides>
  <Notes>99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Roboto</vt:lpstr>
      <vt:lpstr>Roboto Medium</vt:lpstr>
      <vt:lpstr>Roboto Thin</vt:lpstr>
      <vt:lpstr>Roboto Light</vt:lpstr>
      <vt:lpstr>Arial</vt:lpstr>
      <vt:lpstr>Simple Light</vt:lpstr>
      <vt:lpstr>Zen of Data</vt:lpstr>
      <vt:lpstr>PowerPoint Presentation</vt:lpstr>
      <vt:lpstr>Quick Introductions! (30 seconds)</vt:lpstr>
      <vt:lpstr>Instructor = … ?</vt:lpstr>
      <vt:lpstr>Things I’ve Worked On…</vt:lpstr>
      <vt:lpstr>Things I’ve Worked On…</vt:lpstr>
      <vt:lpstr>Things I’ve Worked On…</vt:lpstr>
      <vt:lpstr>The Rise of Data</vt:lpstr>
      <vt:lpstr>Why is data analytics such a hot skill these days?</vt:lpstr>
      <vt:lpstr>PowerPoint Presentation</vt:lpstr>
      <vt:lpstr>PowerPoint Presentation</vt:lpstr>
      <vt:lpstr>PowerPoint Presentation</vt:lpstr>
      <vt:lpstr>PowerPoint Presentation</vt:lpstr>
      <vt:lpstr>PowerPoint Presentation</vt:lpstr>
      <vt:lpstr>Data Science Involves Spreadsheets and Formulas</vt:lpstr>
      <vt:lpstr>Fundamentally, data science is about storytelling and truth-telling.</vt:lpstr>
      <vt:lpstr>Data as Truth-Telling</vt:lpstr>
      <vt:lpstr>PowerPoint Presentation</vt:lpstr>
      <vt:lpstr>PowerPoint Presentation</vt:lpstr>
      <vt:lpstr>PowerPoint Presentation</vt:lpstr>
      <vt:lpstr>Data as Storytelling</vt:lpstr>
      <vt:lpstr>Data as Storytelling</vt:lpstr>
      <vt:lpstr>Data = Drama</vt:lpstr>
      <vt:lpstr>Course Overview</vt:lpstr>
      <vt:lpstr>Tools for Truths, Skills for Stories:</vt:lpstr>
      <vt:lpstr>Course Overview</vt:lpstr>
      <vt:lpstr>Weekly Breakdown by Subject</vt:lpstr>
      <vt:lpstr>Weeks 1–2</vt:lpstr>
      <vt:lpstr>Weeks 3–9</vt:lpstr>
      <vt:lpstr>Weeks 10–12</vt:lpstr>
      <vt:lpstr>Weeks 13–17</vt:lpstr>
      <vt:lpstr>Weeks 18–24</vt:lpstr>
      <vt:lpstr>Example Activity</vt:lpstr>
      <vt:lpstr>Example Activity:  Banking Deserts In this activity, you will use a variety of public demographic data and APIs to explain many  real-world social phenomena. Utilize data from sources like the U.S. Census, Google Maps, and more to find insights on poverty, discrimination, and the impact of changing economies.  </vt:lpstr>
      <vt:lpstr>Helpful Tips</vt:lpstr>
      <vt:lpstr>PowerPoint Presentation</vt:lpstr>
      <vt:lpstr>PowerPoint Presentation</vt:lpstr>
      <vt:lpstr>PowerPoint Presentation</vt:lpstr>
      <vt:lpstr>PowerPoint Presentation</vt:lpstr>
      <vt:lpstr>PowerPoint Presentation</vt:lpstr>
      <vt:lpstr>PowerPoint Presentation</vt:lpstr>
      <vt:lpstr>Group Activity:  Form groups of 3 or 4 people. Get up from your seats and walk around.  Don’t be shy! </vt:lpstr>
      <vt:lpstr>PowerPoint Presentation</vt:lpstr>
      <vt:lpstr>Group Activity:  The Great Debate Find your group you formed before the break. Together ponder the following question. </vt:lpstr>
      <vt:lpstr>Group Activity: The Great Debate</vt:lpstr>
      <vt:lpstr>Group Activity: The Great Debate </vt:lpstr>
      <vt:lpstr>The Great Debate (Analyzed)</vt:lpstr>
      <vt:lpstr>Step 1: Decompose the “Ask”    </vt:lpstr>
      <vt:lpstr>Step 1: Decompose the “Ask”</vt:lpstr>
      <vt:lpstr>Step 1: Decompose the “Ask” </vt:lpstr>
      <vt:lpstr>How can we get a representative sample  of Americans?</vt:lpstr>
      <vt:lpstr>Step 1: Decompose the “Ask”</vt:lpstr>
      <vt:lpstr>Step 1: Decompose the “Ask” </vt:lpstr>
      <vt:lpstr>Inherently, preference is subjective. We are going to need to make it objective.</vt:lpstr>
      <vt:lpstr>Step 1: Decompose the “Ask”</vt:lpstr>
      <vt:lpstr>Step 1: Decompose the “Ask” </vt:lpstr>
      <vt:lpstr>Italian and Mexican are broad categories we are pursuing. We will have to narrow the scope.</vt:lpstr>
      <vt:lpstr>Step 2: Identify Data Sources</vt:lpstr>
      <vt:lpstr>Step 2: Identify Data Sources</vt:lpstr>
      <vt:lpstr>Step 2: Identify Data Sources</vt:lpstr>
      <vt:lpstr>Step 2: Identify Data Sources </vt:lpstr>
      <vt:lpstr>Step 2: Identify Data Sources  </vt:lpstr>
      <vt:lpstr>Step 3: Define Strategy and Metrics</vt:lpstr>
      <vt:lpstr>Step 3: Define Strategy and Metrics</vt:lpstr>
      <vt:lpstr>Step 3: Define Strategy and Metrics </vt:lpstr>
      <vt:lpstr>Step 4: Build Data Retrieval Plan</vt:lpstr>
      <vt:lpstr>Step 4: Build Data Retrieval Plan  </vt:lpstr>
      <vt:lpstr>Step 4: Build Data Retrieval Plan   </vt:lpstr>
      <vt:lpstr>Thank You, Yelp!</vt:lpstr>
      <vt:lpstr>Thank You, Yelp!</vt:lpstr>
      <vt:lpstr>Step 4: Build Data Retrieval Plan   </vt:lpstr>
      <vt:lpstr>Step 5: Retrieve the Data</vt:lpstr>
      <vt:lpstr>Pulling with Python</vt:lpstr>
      <vt:lpstr>Pulling with Python </vt:lpstr>
      <vt:lpstr>Pulling with Python  </vt:lpstr>
      <vt:lpstr>Pulling with Python   </vt:lpstr>
      <vt:lpstr>Step 6: Assemble and Clean the Data</vt:lpstr>
      <vt:lpstr>Cleaning with Pandas</vt:lpstr>
      <vt:lpstr>Step 7: Analyze for Trends</vt:lpstr>
      <vt:lpstr>Analyze for Trends (Table)</vt:lpstr>
      <vt:lpstr>Analyze for Trends (Ratings)</vt:lpstr>
      <vt:lpstr>Analyze for Trends (Ratings)</vt:lpstr>
      <vt:lpstr>Analyze for Trends (Winner Take All)</vt:lpstr>
      <vt:lpstr>Analyze for Trends (Statistical Analysis)</vt:lpstr>
      <vt:lpstr>Step 8: Acknowledge Limitations</vt:lpstr>
      <vt:lpstr>Limitations of Analysis</vt:lpstr>
      <vt:lpstr>Limitations of Analysis </vt:lpstr>
      <vt:lpstr>Limitations of Analysis  </vt:lpstr>
      <vt:lpstr>Step 9: Make the Call </vt:lpstr>
      <vt:lpstr>Making the Call </vt:lpstr>
      <vt:lpstr>Making the Call </vt:lpstr>
      <vt:lpstr>An Analytics Paradigm</vt:lpstr>
      <vt:lpstr>Analytics Paradigm</vt:lpstr>
      <vt:lpstr>Group Activity:  Predicting Gentrification Using the Analytics Paradigm as a framework,  outline a strategy by which you would identify  which neighborhoods in our city are seeing signs  of gentrification.   </vt:lpstr>
      <vt:lpstr>Suggested Time: 13 minutes</vt:lpstr>
      <vt:lpstr>PowerPoint Presentation</vt:lpstr>
      <vt:lpstr>Homework:  Kickstart My Chart </vt:lpstr>
      <vt:lpstr>Prepare for Next Class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Zen of Data</dc:title>
  <cp:lastModifiedBy>Manuel Lara</cp:lastModifiedBy>
  <cp:revision>1</cp:revision>
  <cp:lastPrinted>2019-07-15T11:00:40Z</cp:lastPrinted>
  <dcterms:modified xsi:type="dcterms:W3CDTF">2019-07-15T11:01:00Z</dcterms:modified>
</cp:coreProperties>
</file>